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0"/>
  </p:notesMasterIdLst>
  <p:sldIdLst>
    <p:sldId id="256" r:id="rId2"/>
    <p:sldId id="259" r:id="rId3"/>
    <p:sldId id="296" r:id="rId4"/>
    <p:sldId id="305" r:id="rId5"/>
    <p:sldId id="306" r:id="rId6"/>
    <p:sldId id="303" r:id="rId7"/>
    <p:sldId id="304" r:id="rId8"/>
    <p:sldId id="286" r:id="rId9"/>
    <p:sldId id="307" r:id="rId10"/>
    <p:sldId id="308" r:id="rId11"/>
    <p:sldId id="309" r:id="rId12"/>
    <p:sldId id="311" r:id="rId13"/>
    <p:sldId id="289" r:id="rId14"/>
    <p:sldId id="314" r:id="rId15"/>
    <p:sldId id="316" r:id="rId16"/>
    <p:sldId id="315" r:id="rId17"/>
    <p:sldId id="317" r:id="rId18"/>
    <p:sldId id="318" r:id="rId19"/>
    <p:sldId id="291" r:id="rId20"/>
    <p:sldId id="312" r:id="rId21"/>
    <p:sldId id="287" r:id="rId22"/>
    <p:sldId id="320" r:id="rId23"/>
    <p:sldId id="293" r:id="rId24"/>
    <p:sldId id="294" r:id="rId25"/>
    <p:sldId id="322" r:id="rId26"/>
    <p:sldId id="323" r:id="rId27"/>
    <p:sldId id="325" r:id="rId28"/>
    <p:sldId id="301" r:id="rId29"/>
  </p:sldIdLst>
  <p:sldSz cx="9144000" cy="6858000" type="screen4x3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82BB"/>
    <a:srgbClr val="E4E4E4"/>
    <a:srgbClr val="F0F0F0"/>
    <a:srgbClr val="F5F5F5"/>
    <a:srgbClr val="6F3484"/>
    <a:srgbClr val="E1C000"/>
    <a:srgbClr val="30A7D1"/>
    <a:srgbClr val="24C788"/>
    <a:srgbClr val="FD171B"/>
    <a:srgbClr val="437F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94" autoAdjust="0"/>
    <p:restoredTop sz="94660" autoAdjust="0"/>
  </p:normalViewPr>
  <p:slideViewPr>
    <p:cSldViewPr>
      <p:cViewPr>
        <p:scale>
          <a:sx n="107" d="100"/>
          <a:sy n="107" d="100"/>
        </p:scale>
        <p:origin x="-9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-2028" y="-90"/>
      </p:cViewPr>
      <p:guideLst>
        <p:guide orient="horz" pos="3133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Relationship Id="rId4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2933401861501815E-2"/>
          <c:y val="0.16574123642275645"/>
          <c:w val="0.43036968114654123"/>
          <c:h val="0.6933393768625303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blipFill dpi="0" rotWithShape="0">
              <a:blip xmlns:r="http://schemas.openxmlformats.org/officeDocument/2006/relationships" r:embed="rId1"/>
              <a:srcRect/>
              <a:stretch>
                <a:fillRect/>
              </a:stretch>
            </a:blipFill>
            <a:ln w="28087">
              <a:noFill/>
            </a:ln>
          </c:spPr>
          <c:invertIfNegative val="0"/>
          <c:pictureOptions>
            <c:pictureFormat val="stack"/>
          </c:pictureOptions>
          <c:cat>
            <c:strRef>
              <c:f>Sheet1!$A$2</c:f>
              <c:strCache>
                <c:ptCount val="1"/>
                <c:pt idx="0">
                  <c:v>类别 1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7115.7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blipFill dpi="0" rotWithShape="0">
              <a:blip xmlns:r="http://schemas.openxmlformats.org/officeDocument/2006/relationships" r:embed="rId2"/>
              <a:srcRect/>
              <a:stretch>
                <a:fillRect/>
              </a:stretch>
            </a:blipFill>
            <a:ln w="28087">
              <a:noFill/>
            </a:ln>
          </c:spPr>
          <c:invertIfNegative val="0"/>
          <c:pictureOptions>
            <c:pictureFormat val="stack"/>
          </c:pictureOptions>
          <c:cat>
            <c:strRef>
              <c:f>Sheet1!$A$2</c:f>
              <c:strCache>
                <c:ptCount val="1"/>
                <c:pt idx="0">
                  <c:v>类别 1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619.79999999999995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系列 3</c:v>
                </c:pt>
              </c:strCache>
            </c:strRef>
          </c:tx>
          <c:spPr>
            <a:blipFill dpi="0" rotWithShape="0">
              <a:blip xmlns:r="http://schemas.openxmlformats.org/officeDocument/2006/relationships" r:embed="rId3"/>
              <a:srcRect/>
              <a:stretch>
                <a:fillRect/>
              </a:stretch>
            </a:blipFill>
            <a:ln w="28087">
              <a:noFill/>
            </a:ln>
          </c:spPr>
          <c:invertIfNegative val="0"/>
          <c:pictureOptions>
            <c:pictureFormat val="stack"/>
          </c:pictureOptions>
          <c:cat>
            <c:strRef>
              <c:f>Sheet1!$A$2</c:f>
              <c:strCache>
                <c:ptCount val="1"/>
                <c:pt idx="0">
                  <c:v>类别 1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859.6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overlap val="-27"/>
        <c:axId val="31974144"/>
        <c:axId val="31975680"/>
      </c:barChart>
      <c:catAx>
        <c:axId val="31974144"/>
        <c:scaling>
          <c:orientation val="minMax"/>
        </c:scaling>
        <c:delete val="1"/>
        <c:axPos val="b"/>
        <c:majorTickMark val="out"/>
        <c:minorTickMark val="none"/>
        <c:tickLblPos val="none"/>
        <c:crossAx val="31975680"/>
        <c:crosses val="autoZero"/>
        <c:auto val="1"/>
        <c:lblAlgn val="ctr"/>
        <c:lblOffset val="100"/>
        <c:noMultiLvlLbl val="0"/>
      </c:catAx>
      <c:valAx>
        <c:axId val="31975680"/>
        <c:scaling>
          <c:orientation val="minMax"/>
        </c:scaling>
        <c:delete val="0"/>
        <c:axPos val="l"/>
        <c:majorGridlines>
          <c:spPr>
            <a:ln w="10532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ln w="10532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1324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1974144"/>
        <c:crosses val="autoZero"/>
        <c:crossBetween val="between"/>
      </c:valAx>
      <c:spPr>
        <a:noFill/>
        <a:ln w="28112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CEF550-B080-4E3E-AC15-57EA10F8A1FB}" type="datetimeFigureOut">
              <a:rPr lang="ru-RU" smtClean="0"/>
              <a:pPr/>
              <a:t>26.11.2019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3E9575-C12D-4E64-8075-38AD67098E6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4671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3E9575-C12D-4E64-8075-38AD67098E61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3E9575-C12D-4E64-8075-38AD67098E61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3E9575-C12D-4E64-8075-38AD67098E61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3E9575-C12D-4E64-8075-38AD67098E61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3E9575-C12D-4E64-8075-38AD67098E61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3E9575-C12D-4E64-8075-38AD67098E61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3E9575-C12D-4E64-8075-38AD67098E61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3E9575-C12D-4E64-8075-38AD67098E61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3E9575-C12D-4E64-8075-38AD67098E61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3E9575-C12D-4E64-8075-38AD67098E61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3E9575-C12D-4E64-8075-38AD67098E61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3E9575-C12D-4E64-8075-38AD67098E61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3E9575-C12D-4E64-8075-38AD67098E61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3E9575-C12D-4E64-8075-38AD67098E61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3E9575-C12D-4E64-8075-38AD67098E61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3E9575-C12D-4E64-8075-38AD67098E61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3E9575-C12D-4E64-8075-38AD67098E61}" type="slidenum">
              <a:rPr lang="ru-RU" smtClean="0"/>
              <a:pPr/>
              <a:t>27</a:t>
            </a:fld>
            <a:endParaRPr 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3E9575-C12D-4E64-8075-38AD67098E61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3E9575-C12D-4E64-8075-38AD67098E61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3E9575-C12D-4E64-8075-38AD67098E61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3E9575-C12D-4E64-8075-38AD67098E61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3E9575-C12D-4E64-8075-38AD67098E61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3E9575-C12D-4E64-8075-38AD67098E61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3E9575-C12D-4E64-8075-38AD67098E61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3E9575-C12D-4E64-8075-38AD67098E61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519BD-F9EC-40DE-A6D4-9DC0D510A312}" type="datetime1">
              <a:rPr lang="ru-RU" smtClean="0"/>
              <a:pPr/>
              <a:t>26.11.2019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BFF00-4BE0-4DEF-9507-70F7B06DA2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74F82-39AB-4A97-91B3-14A1DD731EDB}" type="datetime1">
              <a:rPr lang="ru-RU" smtClean="0"/>
              <a:pPr/>
              <a:t>26.11.2019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BFF00-4BE0-4DEF-9507-70F7B06DA2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F1F72-2C58-4F43-BE93-CC36CDFEA700}" type="datetime1">
              <a:rPr lang="ru-RU" smtClean="0"/>
              <a:pPr/>
              <a:t>26.11.2019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BFF00-4BE0-4DEF-9507-70F7B06DA2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930F7-6A5B-4BB1-B8B3-AC5DA82B275F}" type="datetime1">
              <a:rPr lang="ru-RU" smtClean="0"/>
              <a:pPr/>
              <a:t>26.11.2019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BFF00-4BE0-4DEF-9507-70F7B06DA2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E1538-4695-44A8-B012-B97B2E570213}" type="datetime1">
              <a:rPr lang="ru-RU" smtClean="0"/>
              <a:pPr/>
              <a:t>26.11.2019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BFF00-4BE0-4DEF-9507-70F7B06DA2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83B07-D58C-4BED-B058-450F7FFC76FE}" type="datetime1">
              <a:rPr lang="ru-RU" smtClean="0"/>
              <a:pPr/>
              <a:t>26.11.2019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BFF00-4BE0-4DEF-9507-70F7B06DA2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1C3BC-9214-49C4-B1AB-07181ABE330E}" type="datetime1">
              <a:rPr lang="ru-RU" smtClean="0"/>
              <a:pPr/>
              <a:t>26.11.2019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BFF00-4BE0-4DEF-9507-70F7B06DA2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11A4E-122F-4A8E-AAE2-89F6877BCFDF}" type="datetime1">
              <a:rPr lang="ru-RU" smtClean="0"/>
              <a:pPr/>
              <a:t>26.11.2019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BFF00-4BE0-4DEF-9507-70F7B06DA2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1DF32-B01E-4D12-9031-00E885F5E48C}" type="datetime1">
              <a:rPr lang="ru-RU" smtClean="0"/>
              <a:pPr/>
              <a:t>26.11.2019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BFF00-4BE0-4DEF-9507-70F7B06DA2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D5DEA-81A9-423F-8E26-70ADBA48AF37}" type="datetime1">
              <a:rPr lang="ru-RU" smtClean="0"/>
              <a:pPr/>
              <a:t>26.11.2019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BFF00-4BE0-4DEF-9507-70F7B06DA2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BBCCC-3AAC-431C-9F96-6EB3A3A955FE}" type="datetime1">
              <a:rPr lang="ru-RU" smtClean="0"/>
              <a:pPr/>
              <a:t>26.11.2019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BFF00-4BE0-4DEF-9507-70F7B06DA2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F34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36BCB0-C041-4F52-A9D4-32509D8A5160}" type="datetime1">
              <a:rPr lang="ru-RU" smtClean="0"/>
              <a:pPr/>
              <a:t>26.11.2019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EBFF00-4BE0-4DEF-9507-70F7B06DA24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10" Type="http://schemas.openxmlformats.org/officeDocument/2006/relationships/image" Target="../media/image1.png"/><Relationship Id="rId4" Type="http://schemas.openxmlformats.org/officeDocument/2006/relationships/tags" Target="../tags/tag4.xml"/><Relationship Id="rId9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2.pn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3.jpe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2.png"/><Relationship Id="rId9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13" Type="http://schemas.openxmlformats.org/officeDocument/2006/relationships/image" Target="../media/image62.jpeg"/><Relationship Id="rId3" Type="http://schemas.openxmlformats.org/officeDocument/2006/relationships/image" Target="../media/image2.png"/><Relationship Id="rId7" Type="http://schemas.openxmlformats.org/officeDocument/2006/relationships/image" Target="../media/image56.jpeg"/><Relationship Id="rId12" Type="http://schemas.openxmlformats.org/officeDocument/2006/relationships/image" Target="../media/image6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eg"/><Relationship Id="rId11" Type="http://schemas.openxmlformats.org/officeDocument/2006/relationships/image" Target="../media/image60.jpeg"/><Relationship Id="rId5" Type="http://schemas.openxmlformats.org/officeDocument/2006/relationships/image" Target="../media/image54.jpeg"/><Relationship Id="rId10" Type="http://schemas.openxmlformats.org/officeDocument/2006/relationships/image" Target="../media/image59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6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2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6.jpe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jpeg"/><Relationship Id="rId5" Type="http://schemas.openxmlformats.org/officeDocument/2006/relationships/image" Target="../media/image2.png"/><Relationship Id="rId4" Type="http://schemas.openxmlformats.org/officeDocument/2006/relationships/image" Target="../media/image77.jpeg"/><Relationship Id="rId9" Type="http://schemas.openxmlformats.org/officeDocument/2006/relationships/image" Target="../media/image8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3" Type="http://schemas.openxmlformats.org/officeDocument/2006/relationships/tags" Target="../tags/tag10.xml"/><Relationship Id="rId7" Type="http://schemas.openxmlformats.org/officeDocument/2006/relationships/tags" Target="../tags/tag14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10" Type="http://schemas.openxmlformats.org/officeDocument/2006/relationships/image" Target="../media/image1.png"/><Relationship Id="rId4" Type="http://schemas.openxmlformats.org/officeDocument/2006/relationships/tags" Target="../tags/tag11.xml"/><Relationship Id="rId9" Type="http://schemas.openxmlformats.org/officeDocument/2006/relationships/notesSlide" Target="../notesSlides/notesSlide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2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2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2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A_任意多边形 11"/>
          <p:cNvSpPr/>
          <p:nvPr>
            <p:custDataLst>
              <p:tags r:id="rId1"/>
            </p:custDataLst>
          </p:nvPr>
        </p:nvSpPr>
        <p:spPr>
          <a:xfrm rot="2345449">
            <a:off x="-72636" y="934050"/>
            <a:ext cx="1904354" cy="917078"/>
          </a:xfrm>
          <a:custGeom>
            <a:avLst/>
            <a:gdLst>
              <a:gd name="connsiteX0" fmla="*/ 0 w 3055381"/>
              <a:gd name="connsiteY0" fmla="*/ 1384027 h 1785938"/>
              <a:gd name="connsiteX1" fmla="*/ 1635660 w 3055381"/>
              <a:gd name="connsiteY1" fmla="*/ 0 h 1785938"/>
              <a:gd name="connsiteX2" fmla="*/ 2162412 w 3055381"/>
              <a:gd name="connsiteY2" fmla="*/ 0 h 1785938"/>
              <a:gd name="connsiteX3" fmla="*/ 3055381 w 3055381"/>
              <a:gd name="connsiteY3" fmla="*/ 892969 h 1785938"/>
              <a:gd name="connsiteX4" fmla="*/ 3055380 w 3055381"/>
              <a:gd name="connsiteY4" fmla="*/ 892969 h 1785938"/>
              <a:gd name="connsiteX5" fmla="*/ 2162411 w 3055381"/>
              <a:gd name="connsiteY5" fmla="*/ 1785938 h 1785938"/>
              <a:gd name="connsiteX6" fmla="*/ 340080 w 3055381"/>
              <a:gd name="connsiteY6" fmla="*/ 1785937 h 1785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55381" h="1785938">
                <a:moveTo>
                  <a:pt x="0" y="1384027"/>
                </a:moveTo>
                <a:lnTo>
                  <a:pt x="1635660" y="0"/>
                </a:lnTo>
                <a:lnTo>
                  <a:pt x="2162412" y="0"/>
                </a:lnTo>
                <a:cubicBezTo>
                  <a:pt x="2655585" y="0"/>
                  <a:pt x="3055381" y="399796"/>
                  <a:pt x="3055381" y="892969"/>
                </a:cubicBezTo>
                <a:lnTo>
                  <a:pt x="3055380" y="892969"/>
                </a:lnTo>
                <a:cubicBezTo>
                  <a:pt x="3055380" y="1386142"/>
                  <a:pt x="2655584" y="1785938"/>
                  <a:pt x="2162411" y="1785938"/>
                </a:cubicBezTo>
                <a:lnTo>
                  <a:pt x="340080" y="1785937"/>
                </a:lnTo>
                <a:close/>
              </a:path>
            </a:pathLst>
          </a:custGeom>
          <a:solidFill>
            <a:srgbClr val="0E76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857620" y="5857892"/>
            <a:ext cx="5000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Серянкина</a:t>
            </a:r>
            <a:r>
              <a:rPr lang="ru-RU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Ирина Константиновна,</a:t>
            </a:r>
          </a:p>
          <a:p>
            <a:pPr algn="r"/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начальник управления культуры администрации</a:t>
            </a:r>
          </a:p>
          <a:p>
            <a:pPr algn="r"/>
            <a:r>
              <a:rPr lang="ru-RU" sz="1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Старооскольского</a:t>
            </a:r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городского округа</a:t>
            </a:r>
            <a:endParaRPr lang="ru-RU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96518" y="6237312"/>
            <a:ext cx="1500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2019</a:t>
            </a:r>
            <a:endParaRPr lang="ru-RU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PA_椭圆 31"/>
          <p:cNvSpPr/>
          <p:nvPr>
            <p:custDataLst>
              <p:tags r:id="rId2"/>
            </p:custDataLst>
          </p:nvPr>
        </p:nvSpPr>
        <p:spPr>
          <a:xfrm>
            <a:off x="7956376" y="3140968"/>
            <a:ext cx="964853" cy="936105"/>
          </a:xfrm>
          <a:prstGeom prst="ellipse">
            <a:avLst/>
          </a:prstGeom>
          <a:solidFill>
            <a:srgbClr val="0E76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PA_任意多边形 5"/>
          <p:cNvSpPr/>
          <p:nvPr>
            <p:custDataLst>
              <p:tags r:id="rId3"/>
            </p:custDataLst>
          </p:nvPr>
        </p:nvSpPr>
        <p:spPr>
          <a:xfrm rot="2675215">
            <a:off x="6200339" y="1083101"/>
            <a:ext cx="2885457" cy="1220761"/>
          </a:xfrm>
          <a:custGeom>
            <a:avLst/>
            <a:gdLst>
              <a:gd name="connsiteX0" fmla="*/ 0 w 4950086"/>
              <a:gd name="connsiteY0" fmla="*/ 1785937 h 1785938"/>
              <a:gd name="connsiteX1" fmla="*/ 2110642 w 4950086"/>
              <a:gd name="connsiteY1" fmla="*/ 0 h 1785938"/>
              <a:gd name="connsiteX2" fmla="*/ 4057117 w 4950086"/>
              <a:gd name="connsiteY2" fmla="*/ 0 h 1785938"/>
              <a:gd name="connsiteX3" fmla="*/ 4950086 w 4950086"/>
              <a:gd name="connsiteY3" fmla="*/ 892969 h 1785938"/>
              <a:gd name="connsiteX4" fmla="*/ 4950085 w 4950086"/>
              <a:gd name="connsiteY4" fmla="*/ 892969 h 1785938"/>
              <a:gd name="connsiteX5" fmla="*/ 4057116 w 4950086"/>
              <a:gd name="connsiteY5" fmla="*/ 1785938 h 1785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50086" h="1785938">
                <a:moveTo>
                  <a:pt x="0" y="1785937"/>
                </a:moveTo>
                <a:lnTo>
                  <a:pt x="2110642" y="0"/>
                </a:lnTo>
                <a:lnTo>
                  <a:pt x="4057117" y="0"/>
                </a:lnTo>
                <a:cubicBezTo>
                  <a:pt x="4550290" y="0"/>
                  <a:pt x="4950086" y="399796"/>
                  <a:pt x="4950086" y="892969"/>
                </a:cubicBezTo>
                <a:lnTo>
                  <a:pt x="4950085" y="892969"/>
                </a:lnTo>
                <a:cubicBezTo>
                  <a:pt x="4950085" y="1386142"/>
                  <a:pt x="4550289" y="1785938"/>
                  <a:pt x="4057116" y="1785938"/>
                </a:cubicBezTo>
                <a:close/>
              </a:path>
            </a:pathLst>
          </a:custGeom>
          <a:solidFill>
            <a:srgbClr val="FDB8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9" name="PA_任意多边形 24"/>
          <p:cNvSpPr/>
          <p:nvPr>
            <p:custDataLst>
              <p:tags r:id="rId4"/>
            </p:custDataLst>
          </p:nvPr>
        </p:nvSpPr>
        <p:spPr>
          <a:xfrm rot="2402716">
            <a:off x="-563631" y="4651181"/>
            <a:ext cx="4104620" cy="223946"/>
          </a:xfrm>
          <a:custGeom>
            <a:avLst/>
            <a:gdLst>
              <a:gd name="connsiteX0" fmla="*/ 0 w 5760214"/>
              <a:gd name="connsiteY0" fmla="*/ 0 h 327626"/>
              <a:gd name="connsiteX1" fmla="*/ 5527718 w 5760214"/>
              <a:gd name="connsiteY1" fmla="*/ 0 h 327626"/>
              <a:gd name="connsiteX2" fmla="*/ 5760214 w 5760214"/>
              <a:gd name="connsiteY2" fmla="*/ 163813 h 327626"/>
              <a:gd name="connsiteX3" fmla="*/ 5760213 w 5760214"/>
              <a:gd name="connsiteY3" fmla="*/ 163813 h 327626"/>
              <a:gd name="connsiteX4" fmla="*/ 5527717 w 5760214"/>
              <a:gd name="connsiteY4" fmla="*/ 327626 h 327626"/>
              <a:gd name="connsiteX5" fmla="*/ 275352 w 5760214"/>
              <a:gd name="connsiteY5" fmla="*/ 327625 h 327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60214" h="327626">
                <a:moveTo>
                  <a:pt x="0" y="0"/>
                </a:moveTo>
                <a:lnTo>
                  <a:pt x="5527718" y="0"/>
                </a:lnTo>
                <a:cubicBezTo>
                  <a:pt x="5656122" y="0"/>
                  <a:pt x="5760214" y="73341"/>
                  <a:pt x="5760214" y="163813"/>
                </a:cubicBezTo>
                <a:lnTo>
                  <a:pt x="5760213" y="163813"/>
                </a:lnTo>
                <a:cubicBezTo>
                  <a:pt x="5760213" y="254285"/>
                  <a:pt x="5656121" y="327626"/>
                  <a:pt x="5527717" y="327626"/>
                </a:cubicBezTo>
                <a:lnTo>
                  <a:pt x="275352" y="327625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0" name="PA_任意多边形 20"/>
          <p:cNvSpPr/>
          <p:nvPr>
            <p:custDataLst>
              <p:tags r:id="rId5"/>
            </p:custDataLst>
          </p:nvPr>
        </p:nvSpPr>
        <p:spPr>
          <a:xfrm rot="2397062">
            <a:off x="-739118" y="5383695"/>
            <a:ext cx="4336244" cy="733480"/>
          </a:xfrm>
          <a:custGeom>
            <a:avLst/>
            <a:gdLst>
              <a:gd name="connsiteX0" fmla="*/ 0 w 6290348"/>
              <a:gd name="connsiteY0" fmla="*/ 0 h 1073057"/>
              <a:gd name="connsiteX1" fmla="*/ 6290348 w 6290348"/>
              <a:gd name="connsiteY1" fmla="*/ 0 h 1073057"/>
              <a:gd name="connsiteX2" fmla="*/ 5009306 w 6290348"/>
              <a:gd name="connsiteY2" fmla="*/ 1073057 h 1073057"/>
              <a:gd name="connsiteX3" fmla="*/ 898841 w 6290348"/>
              <a:gd name="connsiteY3" fmla="*/ 1073057 h 1073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90348" h="1073057">
                <a:moveTo>
                  <a:pt x="0" y="0"/>
                </a:moveTo>
                <a:lnTo>
                  <a:pt x="6290348" y="0"/>
                </a:lnTo>
                <a:lnTo>
                  <a:pt x="5009306" y="1073057"/>
                </a:lnTo>
                <a:lnTo>
                  <a:pt x="898841" y="1073057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PA_任意多边形 29"/>
          <p:cNvSpPr/>
          <p:nvPr>
            <p:custDataLst>
              <p:tags r:id="rId6"/>
            </p:custDataLst>
          </p:nvPr>
        </p:nvSpPr>
        <p:spPr>
          <a:xfrm rot="2397062">
            <a:off x="-446457" y="5936547"/>
            <a:ext cx="2966874" cy="250147"/>
          </a:xfrm>
          <a:custGeom>
            <a:avLst/>
            <a:gdLst>
              <a:gd name="connsiteX0" fmla="*/ 0 w 4163559"/>
              <a:gd name="connsiteY0" fmla="*/ 0 h 365958"/>
              <a:gd name="connsiteX1" fmla="*/ 4163559 w 4163559"/>
              <a:gd name="connsiteY1" fmla="*/ 0 h 365958"/>
              <a:gd name="connsiteX2" fmla="*/ 3726670 w 4163559"/>
              <a:gd name="connsiteY2" fmla="*/ 365958 h 365958"/>
              <a:gd name="connsiteX3" fmla="*/ 306543 w 4163559"/>
              <a:gd name="connsiteY3" fmla="*/ 365958 h 365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63559" h="365958">
                <a:moveTo>
                  <a:pt x="0" y="0"/>
                </a:moveTo>
                <a:lnTo>
                  <a:pt x="4163559" y="0"/>
                </a:lnTo>
                <a:lnTo>
                  <a:pt x="3726670" y="365958"/>
                </a:lnTo>
                <a:lnTo>
                  <a:pt x="306543" y="365958"/>
                </a:lnTo>
                <a:close/>
              </a:path>
            </a:pathLst>
          </a:custGeom>
          <a:solidFill>
            <a:srgbClr val="0E76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PA_任意多边形 39"/>
          <p:cNvSpPr/>
          <p:nvPr>
            <p:custDataLst>
              <p:tags r:id="rId7"/>
            </p:custDataLst>
          </p:nvPr>
        </p:nvSpPr>
        <p:spPr>
          <a:xfrm rot="2115011">
            <a:off x="8515179" y="4715307"/>
            <a:ext cx="1038108" cy="1018584"/>
          </a:xfrm>
          <a:custGeom>
            <a:avLst/>
            <a:gdLst>
              <a:gd name="connsiteX0" fmla="*/ 351533 w 1456827"/>
              <a:gd name="connsiteY0" fmla="*/ 31681 h 1490157"/>
              <a:gd name="connsiteX1" fmla="*/ 403681 w 1456827"/>
              <a:gd name="connsiteY1" fmla="*/ 0 h 1490157"/>
              <a:gd name="connsiteX2" fmla="*/ 1456827 w 1456827"/>
              <a:gd name="connsiteY2" fmla="*/ 1490157 h 1490157"/>
              <a:gd name="connsiteX3" fmla="*/ 797323 w 1456827"/>
              <a:gd name="connsiteY3" fmla="*/ 1490157 h 1490157"/>
              <a:gd name="connsiteX4" fmla="*/ 0 w 1456827"/>
              <a:gd name="connsiteY4" fmla="*/ 692834 h 1490157"/>
              <a:gd name="connsiteX5" fmla="*/ 351533 w 1456827"/>
              <a:gd name="connsiteY5" fmla="*/ 31681 h 1490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56827" h="1490157">
                <a:moveTo>
                  <a:pt x="351533" y="31681"/>
                </a:moveTo>
                <a:lnTo>
                  <a:pt x="403681" y="0"/>
                </a:lnTo>
                <a:lnTo>
                  <a:pt x="1456827" y="1490157"/>
                </a:lnTo>
                <a:lnTo>
                  <a:pt x="797323" y="1490157"/>
                </a:lnTo>
                <a:cubicBezTo>
                  <a:pt x="356974" y="1490157"/>
                  <a:pt x="0" y="1133183"/>
                  <a:pt x="0" y="692834"/>
                </a:cubicBezTo>
                <a:cubicBezTo>
                  <a:pt x="0" y="417616"/>
                  <a:pt x="139443" y="174966"/>
                  <a:pt x="351533" y="31681"/>
                </a:cubicBezTo>
                <a:close/>
              </a:path>
            </a:pathLst>
          </a:custGeom>
          <a:solidFill>
            <a:srgbClr val="5F2D71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TextBox 2"/>
          <p:cNvSpPr txBox="1"/>
          <p:nvPr/>
        </p:nvSpPr>
        <p:spPr>
          <a:xfrm>
            <a:off x="1619672" y="2108463"/>
            <a:ext cx="648072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Реализация региональных составляющих национального проекта «Культура» на территории </a:t>
            </a:r>
            <a:r>
              <a:rPr lang="ru-RU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Старооскольского</a:t>
            </a:r>
            <a:r>
              <a:rPr lang="ru-RU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городского округа в 2019 году</a:t>
            </a:r>
            <a:endParaRPr lang="ru-RU" sz="3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0" y="0"/>
            <a:ext cx="9144000" cy="112474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259632" y="221159"/>
            <a:ext cx="504056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b="1" dirty="0" smtClean="0">
                <a:latin typeface="Arial" pitchFamily="34" charset="0"/>
                <a:cs typeface="Arial" pitchFamily="34" charset="0"/>
              </a:rPr>
              <a:t>УПРАВЛЕНИЕ КУЛЬТУРЫ АДМИНИСТРАЦИИ СТАРООСКОЛЬСКОГО ГОРОДСКОГО ОКРУГА</a:t>
            </a:r>
            <a:endParaRPr lang="ru-RU" sz="17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РАБОТА\АРХИВ\МАТЕРИАЛЫ\лого\logo9-3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51520" y="66328"/>
            <a:ext cx="914400" cy="914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7584" y="6418203"/>
            <a:ext cx="788436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 smtClean="0">
                <a:latin typeface="Arial" pitchFamily="34" charset="0"/>
                <a:cs typeface="Arial" pitchFamily="34" charset="0"/>
              </a:rPr>
              <a:t>УПРАВЛЕНИЕ КУЛЬТУРЫ АДМИНИСТРАЦИИ СТАРООСКОЛЬСКОГО ГОРОДСКОГО ОКРУГА</a:t>
            </a:r>
            <a:endParaRPr lang="ru-RU" sz="13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2" descr="C:\РАБОТА\АРХИВ\МАТЕРИАЛЫ\лого\logo9-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6353944"/>
            <a:ext cx="482352" cy="482352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0" y="0"/>
            <a:ext cx="9144000" cy="1124744"/>
          </a:xfrm>
          <a:prstGeom prst="rect">
            <a:avLst/>
          </a:prstGeom>
          <a:solidFill>
            <a:srgbClr val="2F82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文本框 2"/>
          <p:cNvSpPr txBox="1"/>
          <p:nvPr/>
        </p:nvSpPr>
        <p:spPr>
          <a:xfrm>
            <a:off x="0" y="116632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zh-CN" sz="2700" b="1" dirty="0" smtClean="0">
                <a:solidFill>
                  <a:schemeClr val="bg1"/>
                </a:solidFill>
                <a:latin typeface="Arial" pitchFamily="34" charset="0"/>
                <a:ea typeface="Kozuka Gothic Pr6N M" panose="020B0700000000000000" pitchFamily="34" charset="-128"/>
                <a:cs typeface="Arial" pitchFamily="34" charset="0"/>
              </a:rPr>
              <a:t>ДОСТИЖЕНИЯ СТАРООСКОЛЬСКОЙ БИБЛИОТЕЧНОЙ СИСТЕМЫ </a:t>
            </a:r>
          </a:p>
        </p:txBody>
      </p:sp>
      <p:grpSp>
        <p:nvGrpSpPr>
          <p:cNvPr id="13" name="组合 41"/>
          <p:cNvGrpSpPr>
            <a:grpSpLocks/>
          </p:cNvGrpSpPr>
          <p:nvPr/>
        </p:nvGrpSpPr>
        <p:grpSpPr bwMode="auto">
          <a:xfrm>
            <a:off x="4799533" y="2007398"/>
            <a:ext cx="2764483" cy="269875"/>
            <a:chOff x="3073347" y="1693660"/>
            <a:chExt cx="2764436" cy="269807"/>
          </a:xfrm>
        </p:grpSpPr>
        <p:cxnSp>
          <p:nvCxnSpPr>
            <p:cNvPr id="14" name="直接连接符​​ 6"/>
            <p:cNvCxnSpPr/>
            <p:nvPr/>
          </p:nvCxnSpPr>
          <p:spPr>
            <a:xfrm>
              <a:off x="4513258" y="1913171"/>
              <a:ext cx="1324525" cy="0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矩形​​ 9"/>
            <p:cNvSpPr/>
            <p:nvPr/>
          </p:nvSpPr>
          <p:spPr>
            <a:xfrm>
              <a:off x="3073347" y="1693660"/>
              <a:ext cx="2231987" cy="269807"/>
            </a:xfrm>
            <a:prstGeom prst="rect">
              <a:avLst/>
            </a:prstGeom>
            <a:solidFill>
              <a:srgbClr val="FFC000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zh-CN" b="1" dirty="0" smtClean="0">
                  <a:latin typeface="Arial" pitchFamily="34" charset="0"/>
                  <a:ea typeface="微软雅黑" pitchFamily="34" charset="-122"/>
                  <a:cs typeface="Arial" pitchFamily="34" charset="0"/>
                </a:rPr>
                <a:t>Илья </a:t>
              </a:r>
              <a:r>
                <a:rPr lang="ru-RU" altLang="zh-CN" b="1" dirty="0" err="1" smtClean="0">
                  <a:latin typeface="Arial" pitchFamily="34" charset="0"/>
                  <a:ea typeface="微软雅黑" pitchFamily="34" charset="-122"/>
                  <a:cs typeface="Arial" pitchFamily="34" charset="0"/>
                </a:rPr>
                <a:t>Колодько</a:t>
              </a:r>
              <a:endParaRPr lang="zh-CN" altLang="en-US" b="1" dirty="0">
                <a:latin typeface="Arial" pitchFamily="34" charset="0"/>
                <a:ea typeface="微软雅黑" pitchFamily="34" charset="-122"/>
                <a:cs typeface="Arial" pitchFamily="34" charset="0"/>
              </a:endParaRPr>
            </a:p>
          </p:txBody>
        </p:sp>
      </p:grpSp>
      <p:grpSp>
        <p:nvGrpSpPr>
          <p:cNvPr id="37" name="组合 43"/>
          <p:cNvGrpSpPr>
            <a:grpSpLocks/>
          </p:cNvGrpSpPr>
          <p:nvPr/>
        </p:nvGrpSpPr>
        <p:grpSpPr bwMode="auto">
          <a:xfrm>
            <a:off x="4745757" y="3933056"/>
            <a:ext cx="4289451" cy="1484313"/>
            <a:chOff x="2939831" y="4051267"/>
            <a:chExt cx="4289316" cy="1483940"/>
          </a:xfrm>
        </p:grpSpPr>
        <p:cxnSp>
          <p:nvCxnSpPr>
            <p:cNvPr id="38" name="直接连接符​​ 14"/>
            <p:cNvCxnSpPr/>
            <p:nvPr/>
          </p:nvCxnSpPr>
          <p:spPr>
            <a:xfrm>
              <a:off x="4500513" y="4802556"/>
              <a:ext cx="1329267" cy="1"/>
            </a:xfrm>
            <a:prstGeom prst="line">
              <a:avLst/>
            </a:prstGeom>
            <a:ln w="57150">
              <a:solidFill>
                <a:srgbClr val="2F82B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椭圆​​ 36"/>
            <p:cNvSpPr/>
            <p:nvPr/>
          </p:nvSpPr>
          <p:spPr bwMode="auto">
            <a:xfrm rot="16200000">
              <a:off x="5746631" y="4052691"/>
              <a:ext cx="1483940" cy="1481092"/>
            </a:xfrm>
            <a:prstGeom prst="ellipse">
              <a:avLst/>
            </a:prstGeom>
            <a:solidFill>
              <a:srgbClr val="2F82BB"/>
            </a:solidFill>
            <a:ln w="38100"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/>
            </a:p>
          </p:txBody>
        </p:sp>
        <p:sp>
          <p:nvSpPr>
            <p:cNvPr id="41" name="矩形​​ 17"/>
            <p:cNvSpPr/>
            <p:nvPr/>
          </p:nvSpPr>
          <p:spPr>
            <a:xfrm>
              <a:off x="2939831" y="4580789"/>
              <a:ext cx="2231955" cy="269807"/>
            </a:xfrm>
            <a:prstGeom prst="rect">
              <a:avLst/>
            </a:prstGeom>
            <a:solidFill>
              <a:srgbClr val="2F82BB"/>
            </a:solidFill>
            <a:ln w="57150">
              <a:solidFill>
                <a:srgbClr val="2F82B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ru-RU" altLang="zh-CN" sz="1600" b="1" dirty="0" smtClean="0">
                  <a:solidFill>
                    <a:schemeClr val="bg1"/>
                  </a:solidFill>
                  <a:latin typeface="Arial" pitchFamily="34" charset="0"/>
                  <a:ea typeface="微软雅黑" pitchFamily="34" charset="-122"/>
                  <a:cs typeface="Arial" pitchFamily="34" charset="0"/>
                </a:rPr>
                <a:t>Дарья </a:t>
              </a:r>
              <a:r>
                <a:rPr lang="ru-RU" altLang="zh-CN" sz="1600" b="1" dirty="0" err="1" smtClean="0">
                  <a:solidFill>
                    <a:schemeClr val="bg1"/>
                  </a:solidFill>
                  <a:latin typeface="Arial" pitchFamily="34" charset="0"/>
                  <a:ea typeface="微软雅黑" pitchFamily="34" charset="-122"/>
                  <a:cs typeface="Arial" pitchFamily="34" charset="0"/>
                </a:rPr>
                <a:t>Семеренко</a:t>
              </a:r>
              <a:endParaRPr lang="en-US" altLang="zh-CN" sz="1600" b="1" dirty="0">
                <a:solidFill>
                  <a:schemeClr val="bg1"/>
                </a:solidFill>
                <a:latin typeface="Arial" pitchFamily="34" charset="0"/>
                <a:ea typeface="微软雅黑" pitchFamily="34" charset="-122"/>
                <a:cs typeface="Arial" pitchFamily="34" charset="0"/>
              </a:endParaRPr>
            </a:p>
          </p:txBody>
        </p:sp>
      </p:grpSp>
      <p:sp>
        <p:nvSpPr>
          <p:cNvPr id="58" name="Прямоугольник 57"/>
          <p:cNvSpPr/>
          <p:nvPr/>
        </p:nvSpPr>
        <p:spPr>
          <a:xfrm>
            <a:off x="755576" y="1414517"/>
            <a:ext cx="29888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Всероссийский конкурс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«Таланты России»</a:t>
            </a:r>
            <a:endParaRPr lang="ru-R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C:\Users\саня\Desktop\коллегия_26.11\irina_pulina.jpg__750x415_q90_crop-True_subsampling-2_upscale.jpg"/>
          <p:cNvPicPr>
            <a:picLocks noChangeAspect="1" noChangeArrowheads="1"/>
          </p:cNvPicPr>
          <p:nvPr/>
        </p:nvPicPr>
        <p:blipFill>
          <a:blip r:embed="rId4" cstate="print"/>
          <a:srcRect l="3578" r="3400"/>
          <a:stretch>
            <a:fillRect/>
          </a:stretch>
        </p:blipFill>
        <p:spPr bwMode="auto">
          <a:xfrm>
            <a:off x="107504" y="2132856"/>
            <a:ext cx="4357974" cy="2592288"/>
          </a:xfrm>
          <a:prstGeom prst="rect">
            <a:avLst/>
          </a:prstGeom>
          <a:noFill/>
        </p:spPr>
      </p:pic>
      <p:sp>
        <p:nvSpPr>
          <p:cNvPr id="59" name="Прямоугольник 58"/>
          <p:cNvSpPr/>
          <p:nvPr/>
        </p:nvSpPr>
        <p:spPr>
          <a:xfrm>
            <a:off x="179512" y="4797152"/>
            <a:ext cx="42484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Заведующая </a:t>
            </a:r>
            <a:r>
              <a:rPr lang="ru-RU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Песчанской</a:t>
            </a:r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модельной авторской библиотекой 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Имени </a:t>
            </a:r>
            <a:r>
              <a:rPr lang="ru-RU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Топорова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Ирина Николаевна </a:t>
            </a:r>
            <a:r>
              <a:rPr lang="ru-RU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Пулина</a:t>
            </a:r>
            <a:endParaRPr lang="ru-R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4572000" y="2349280"/>
            <a:ext cx="26642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Областной конкурс «Лучший читатель </a:t>
            </a:r>
            <a:r>
              <a:rPr lang="ru-RU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Белгородчины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»</a:t>
            </a:r>
            <a:endParaRPr lang="ru-R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4644008" y="4797152"/>
            <a:ext cx="26642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Региональный конкурс «Лучший юный читатель года» </a:t>
            </a:r>
            <a:endParaRPr lang="ru-R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2" name="Picture 13" descr="C:\Users\саня\Desktop\почта\51qkbfoOIIk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82395" y="1629200"/>
            <a:ext cx="1454101" cy="1871808"/>
          </a:xfrm>
          <a:prstGeom prst="rect">
            <a:avLst/>
          </a:prstGeom>
          <a:noFill/>
        </p:spPr>
      </p:pic>
      <p:sp>
        <p:nvSpPr>
          <p:cNvPr id="63" name="Прямоугольник 62"/>
          <p:cNvSpPr/>
          <p:nvPr/>
        </p:nvSpPr>
        <p:spPr>
          <a:xfrm>
            <a:off x="7662209" y="4365104"/>
            <a:ext cx="13742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 декабря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2019 года</a:t>
            </a:r>
            <a:endParaRPr lang="ru-R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4" name="Прямоугольник 63"/>
          <p:cNvSpPr/>
          <p:nvPr/>
        </p:nvSpPr>
        <p:spPr>
          <a:xfrm>
            <a:off x="7643292" y="5445224"/>
            <a:ext cx="1321196" cy="4514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400"/>
              </a:lnSpc>
            </a:pPr>
            <a:r>
              <a:rPr lang="ru-R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награждение </a:t>
            </a:r>
          </a:p>
          <a:p>
            <a:pPr algn="ctr">
              <a:lnSpc>
                <a:spcPts val="1400"/>
              </a:lnSpc>
            </a:pPr>
            <a:r>
              <a:rPr lang="ru-R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лауреатов</a:t>
            </a:r>
            <a:endParaRPr lang="ru-RU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7584" y="6418203"/>
            <a:ext cx="788436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 smtClean="0">
                <a:latin typeface="Arial" pitchFamily="34" charset="0"/>
                <a:cs typeface="Arial" pitchFamily="34" charset="0"/>
              </a:rPr>
              <a:t>УПРАВЛЕНИЕ КУЛЬТУРЫ АДМИНИСТРАЦИИ СТАРООСКОЛЬСКОГО ГОРОДСКОГО ОКРУГА</a:t>
            </a:r>
            <a:endParaRPr lang="ru-RU" sz="13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2" descr="C:\РАБОТА\АРХИВ\МАТЕРИАЛЫ\лого\logo9-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6353944"/>
            <a:ext cx="482352" cy="482352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0" y="0"/>
            <a:ext cx="9144000" cy="1124744"/>
          </a:xfrm>
          <a:prstGeom prst="rect">
            <a:avLst/>
          </a:prstGeom>
          <a:solidFill>
            <a:srgbClr val="2F82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文本框 2"/>
          <p:cNvSpPr txBox="1"/>
          <p:nvPr/>
        </p:nvSpPr>
        <p:spPr>
          <a:xfrm>
            <a:off x="0" y="313492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zh-CN" sz="2700" b="1" dirty="0" smtClean="0">
                <a:solidFill>
                  <a:schemeClr val="bg1"/>
                </a:solidFill>
                <a:latin typeface="Arial" pitchFamily="34" charset="0"/>
                <a:ea typeface="Kozuka Gothic Pr6N M" panose="020B0700000000000000" pitchFamily="34" charset="-128"/>
                <a:cs typeface="Arial" pitchFamily="34" charset="0"/>
              </a:rPr>
              <a:t>ЦЕНТРАЛЬНАЯ БИБЛИОТЕКА ИМ. А.С. ПУШКИНА</a:t>
            </a:r>
          </a:p>
        </p:txBody>
      </p:sp>
      <p:pic>
        <p:nvPicPr>
          <p:cNvPr id="3076" name="Picture 4" descr="C:\Users\саня\Desktop\почта\tsentralnaia-gorodskaia-bibilioteka-1.jpg"/>
          <p:cNvPicPr>
            <a:picLocks noChangeAspect="1" noChangeArrowheads="1"/>
          </p:cNvPicPr>
          <p:nvPr/>
        </p:nvPicPr>
        <p:blipFill>
          <a:blip r:embed="rId4" cstate="print"/>
          <a:srcRect b="5556"/>
          <a:stretch>
            <a:fillRect/>
          </a:stretch>
        </p:blipFill>
        <p:spPr bwMode="auto">
          <a:xfrm>
            <a:off x="35496" y="1196752"/>
            <a:ext cx="3886535" cy="2448272"/>
          </a:xfrm>
          <a:prstGeom prst="rect">
            <a:avLst/>
          </a:prstGeom>
          <a:noFill/>
        </p:spPr>
      </p:pic>
      <p:pic>
        <p:nvPicPr>
          <p:cNvPr id="3081" name="Picture 9" descr="C:\Users\саня\Desktop\Screenshot_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689242"/>
            <a:ext cx="3923928" cy="2620078"/>
          </a:xfrm>
          <a:prstGeom prst="rect">
            <a:avLst/>
          </a:prstGeom>
          <a:noFill/>
        </p:spPr>
      </p:pic>
      <p:pic>
        <p:nvPicPr>
          <p:cNvPr id="1026" name="Picture 2" descr="C:\Users\саня\Desktop\коллегия_26.11\8444249345829821_87e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95936" y="1196752"/>
            <a:ext cx="5148064" cy="3432042"/>
          </a:xfrm>
          <a:prstGeom prst="rect">
            <a:avLst/>
          </a:prstGeom>
          <a:noFill/>
        </p:spPr>
      </p:pic>
      <p:pic>
        <p:nvPicPr>
          <p:cNvPr id="1027" name="Picture 3" descr="C:\Users\саня\Desktop\коллегия_26.11\QPmv6jNdzA.jpg"/>
          <p:cNvPicPr>
            <a:picLocks noChangeAspect="1" noChangeArrowheads="1"/>
          </p:cNvPicPr>
          <p:nvPr/>
        </p:nvPicPr>
        <p:blipFill>
          <a:blip r:embed="rId7" cstate="print"/>
          <a:srcRect r="3847" b="19559"/>
          <a:stretch>
            <a:fillRect/>
          </a:stretch>
        </p:blipFill>
        <p:spPr bwMode="auto">
          <a:xfrm>
            <a:off x="6516216" y="4653136"/>
            <a:ext cx="2627784" cy="1648800"/>
          </a:xfrm>
          <a:prstGeom prst="rect">
            <a:avLst/>
          </a:prstGeom>
          <a:noFill/>
        </p:spPr>
      </p:pic>
      <p:pic>
        <p:nvPicPr>
          <p:cNvPr id="1029" name="Picture 5" descr="C:\Users\саня\Desktop\Screenshot_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95936" y="4653136"/>
            <a:ext cx="2448272" cy="16469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28"/>
          <p:cNvSpPr/>
          <p:nvPr/>
        </p:nvSpPr>
        <p:spPr>
          <a:xfrm>
            <a:off x="107504" y="1268760"/>
            <a:ext cx="8928992" cy="792088"/>
          </a:xfrm>
          <a:prstGeom prst="rect">
            <a:avLst/>
          </a:prstGeom>
          <a:solidFill>
            <a:srgbClr val="2F82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§"/>
              <a:defRPr/>
            </a:pPr>
            <a:endParaRPr lang="ru-RU" kern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等腰三角形 35"/>
          <p:cNvSpPr/>
          <p:nvPr/>
        </p:nvSpPr>
        <p:spPr>
          <a:xfrm rot="5400000">
            <a:off x="46897" y="1401375"/>
            <a:ext cx="648929" cy="527715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7584" y="6418203"/>
            <a:ext cx="788436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 smtClean="0">
                <a:latin typeface="Arial" pitchFamily="34" charset="0"/>
                <a:cs typeface="Arial" pitchFamily="34" charset="0"/>
              </a:rPr>
              <a:t>УПРАВЛЕНИЕ КУЛЬТУРЫ АДМИНИСТРАЦИИ СТАРООСКОЛЬСКОГО ГОРОДСКОГО ОКРУГА</a:t>
            </a:r>
            <a:endParaRPr lang="ru-RU" sz="13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2" descr="C:\РАБОТА\АРХИВ\МАТЕРИАЛЫ\лого\logo9-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6353944"/>
            <a:ext cx="482352" cy="482352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0" y="0"/>
            <a:ext cx="9144000" cy="1124744"/>
          </a:xfrm>
          <a:prstGeom prst="rect">
            <a:avLst/>
          </a:prstGeom>
          <a:solidFill>
            <a:srgbClr val="2F82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文本框 2"/>
          <p:cNvSpPr txBox="1"/>
          <p:nvPr/>
        </p:nvSpPr>
        <p:spPr>
          <a:xfrm>
            <a:off x="0" y="116632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zh-CN" sz="2700" b="1" dirty="0" smtClean="0">
                <a:solidFill>
                  <a:schemeClr val="bg1"/>
                </a:solidFill>
                <a:latin typeface="Arial" pitchFamily="34" charset="0"/>
                <a:ea typeface="Kozuka Gothic Pr6N M" panose="020B0700000000000000" pitchFamily="34" charset="-128"/>
                <a:cs typeface="Arial" pitchFamily="34" charset="0"/>
              </a:rPr>
              <a:t>ЗАДАЧИ РЕГИОНАЛЬНОГО ПРОЕКТА «ТВОРЧЕСКИЕ ЛЮДИ»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83568" y="1414517"/>
            <a:ext cx="81369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Повышение квалификации творческих и управленческих кадров в сфере культуры</a:t>
            </a:r>
            <a:endParaRPr lang="ru-R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矩形 28"/>
          <p:cNvSpPr/>
          <p:nvPr/>
        </p:nvSpPr>
        <p:spPr>
          <a:xfrm>
            <a:off x="107504" y="2204864"/>
            <a:ext cx="8928992" cy="792088"/>
          </a:xfrm>
          <a:prstGeom prst="rect">
            <a:avLst/>
          </a:prstGeom>
          <a:solidFill>
            <a:srgbClr val="2F82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§"/>
              <a:defRPr/>
            </a:pPr>
            <a:endParaRPr lang="ru-RU" kern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等腰三角形 35"/>
          <p:cNvSpPr/>
          <p:nvPr/>
        </p:nvSpPr>
        <p:spPr>
          <a:xfrm rot="5400000">
            <a:off x="46897" y="2337479"/>
            <a:ext cx="648929" cy="527715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Прямоугольник 16"/>
          <p:cNvSpPr/>
          <p:nvPr/>
        </p:nvSpPr>
        <p:spPr>
          <a:xfrm>
            <a:off x="683568" y="2276872"/>
            <a:ext cx="81369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Создание регионального методического центра по художественному развитию</a:t>
            </a:r>
            <a:endParaRPr lang="ru-R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矩形 28"/>
          <p:cNvSpPr/>
          <p:nvPr/>
        </p:nvSpPr>
        <p:spPr>
          <a:xfrm>
            <a:off x="107504" y="3140968"/>
            <a:ext cx="8928992" cy="1080120"/>
          </a:xfrm>
          <a:prstGeom prst="rect">
            <a:avLst/>
          </a:prstGeom>
          <a:solidFill>
            <a:srgbClr val="2F82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§"/>
              <a:defRPr/>
            </a:pPr>
            <a:endParaRPr lang="ru-RU" kern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等腰三角形 35"/>
          <p:cNvSpPr/>
          <p:nvPr/>
        </p:nvSpPr>
        <p:spPr>
          <a:xfrm rot="5400000">
            <a:off x="46897" y="3416741"/>
            <a:ext cx="648929" cy="527715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Прямоугольник 21"/>
          <p:cNvSpPr/>
          <p:nvPr/>
        </p:nvSpPr>
        <p:spPr>
          <a:xfrm>
            <a:off x="683568" y="3212976"/>
            <a:ext cx="81369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Проведение международных и всероссийских фестивалей и конкурсов в сфере музыкального, театрального и изобразительного искусства для талантливых детей и молодёжи</a:t>
            </a:r>
            <a:endParaRPr lang="ru-R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矩形 28"/>
          <p:cNvSpPr/>
          <p:nvPr/>
        </p:nvSpPr>
        <p:spPr>
          <a:xfrm>
            <a:off x="107504" y="4365104"/>
            <a:ext cx="8928992" cy="792088"/>
          </a:xfrm>
          <a:prstGeom prst="rect">
            <a:avLst/>
          </a:prstGeom>
          <a:solidFill>
            <a:srgbClr val="2F82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§"/>
              <a:defRPr/>
            </a:pPr>
            <a:endParaRPr lang="ru-RU" kern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等腰三角形 35"/>
          <p:cNvSpPr/>
          <p:nvPr/>
        </p:nvSpPr>
        <p:spPr>
          <a:xfrm rot="5400000">
            <a:off x="46897" y="4497719"/>
            <a:ext cx="648929" cy="527715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Прямоугольник 24"/>
          <p:cNvSpPr/>
          <p:nvPr/>
        </p:nvSpPr>
        <p:spPr>
          <a:xfrm>
            <a:off x="683568" y="4437112"/>
            <a:ext cx="81369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Обеспечение поддержки добровольческих движений, в том числе в сфере сохранения культурного наследия народов РФ</a:t>
            </a:r>
            <a:endParaRPr lang="ru-R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矩形 28"/>
          <p:cNvSpPr/>
          <p:nvPr/>
        </p:nvSpPr>
        <p:spPr>
          <a:xfrm>
            <a:off x="107504" y="5301208"/>
            <a:ext cx="8928992" cy="792088"/>
          </a:xfrm>
          <a:prstGeom prst="rect">
            <a:avLst/>
          </a:prstGeom>
          <a:solidFill>
            <a:srgbClr val="2F82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§"/>
              <a:defRPr/>
            </a:pPr>
            <a:endParaRPr lang="ru-RU" kern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等腰三角形 35"/>
          <p:cNvSpPr/>
          <p:nvPr/>
        </p:nvSpPr>
        <p:spPr>
          <a:xfrm rot="5400000">
            <a:off x="46897" y="5433823"/>
            <a:ext cx="648929" cy="527715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Прямоугольник 27"/>
          <p:cNvSpPr/>
          <p:nvPr/>
        </p:nvSpPr>
        <p:spPr>
          <a:xfrm>
            <a:off x="683568" y="5373216"/>
            <a:ext cx="81369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Создание условий для укрепления гражданской идентичности на основе духовно-нравственных и культурных ценностей народов РФ</a:t>
            </a:r>
            <a:endParaRPr lang="ru-R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Прямоугольник 39">
            <a:extLst>
              <a:ext uri="{FF2B5EF4-FFF2-40B4-BE49-F238E27FC236}"/>
            </a:extLst>
          </p:cNvPr>
          <p:cNvSpPr/>
          <p:nvPr/>
        </p:nvSpPr>
        <p:spPr>
          <a:xfrm>
            <a:off x="5004048" y="1196752"/>
            <a:ext cx="4104456" cy="2448272"/>
          </a:xfrm>
          <a:prstGeom prst="rect">
            <a:avLst/>
          </a:prstGeom>
          <a:pattFill prst="smCheck">
            <a:fgClr>
              <a:schemeClr val="bg1">
                <a:lumMod val="95000"/>
              </a:schemeClr>
            </a:fgClr>
            <a:bgClr>
              <a:schemeClr val="bg1"/>
            </a:bgClr>
          </a:pattFill>
          <a:ln w="28575">
            <a:solidFill>
              <a:srgbClr val="001C85"/>
            </a:solidFill>
          </a:ln>
          <a:effectLst>
            <a:outerShdw blurRad="304800" dist="152400" dir="2700000" sx="95000" sy="95000" algn="tl" rotWithShape="0">
              <a:prstClr val="black">
                <a:alpha val="20000"/>
              </a:prstClr>
            </a:outerShdw>
          </a:effectLst>
          <a:scene3d>
            <a:camera prst="orthographicFront"/>
            <a:lightRig rig="flat" dir="t"/>
          </a:scene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920" tIns="121920" rIns="121920" bIns="121920" spcCol="1270" anchor="ctr"/>
          <a:lstStyle/>
          <a:p>
            <a:pPr marL="431800" indent="11113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1C85"/>
              </a:buClr>
              <a:buSzPct val="124000"/>
              <a:defRPr/>
            </a:pPr>
            <a:r>
              <a:rPr lang="ru-RU" sz="1400" dirty="0">
                <a:solidFill>
                  <a:prstClr val="black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Количество </a:t>
            </a:r>
            <a:r>
              <a:rPr lang="ru-RU" sz="1400" b="1" dirty="0">
                <a:solidFill>
                  <a:srgbClr val="001C85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грантов (субсидий) некоммерческим организациям на творческие проекты</a:t>
            </a:r>
            <a:r>
              <a:rPr lang="ru-RU" sz="1400" dirty="0">
                <a:solidFill>
                  <a:prstClr val="black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, направленные на укрепление российской гражданской идентичности на основе духовно-нравственных и культурных ценностей народов Российской Федерации, включая мероприятия, направленные на популяризацию русского языка и литературы, народных художественных промыслов и ремесел</a:t>
            </a:r>
            <a:endParaRPr lang="ru-RU" sz="1400" b="1" dirty="0">
              <a:solidFill>
                <a:srgbClr val="001C85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7584" y="6418203"/>
            <a:ext cx="788436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 smtClean="0">
                <a:latin typeface="Arial" pitchFamily="34" charset="0"/>
                <a:cs typeface="Arial" pitchFamily="34" charset="0"/>
              </a:rPr>
              <a:t>УПРАВЛЕНИЕ КУЛЬТУРЫ АДМИНИСТРАЦИИ СТАРООСКОЛЬСКОГО ГОРОДСКОГО ОКРУГА</a:t>
            </a:r>
            <a:endParaRPr lang="ru-RU" sz="13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2" descr="C:\РАБОТА\АРХИВ\МАТЕРИАЛЫ\лого\logo9-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6353944"/>
            <a:ext cx="482352" cy="482352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0" y="0"/>
            <a:ext cx="9144000" cy="1124744"/>
          </a:xfrm>
          <a:prstGeom prst="rect">
            <a:avLst/>
          </a:prstGeom>
          <a:solidFill>
            <a:srgbClr val="2F82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文本框 2"/>
          <p:cNvSpPr txBox="1"/>
          <p:nvPr/>
        </p:nvSpPr>
        <p:spPr>
          <a:xfrm>
            <a:off x="0" y="313492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zh-CN" sz="2000" b="1" dirty="0" smtClean="0">
                <a:solidFill>
                  <a:schemeClr val="bg1"/>
                </a:solidFill>
                <a:latin typeface="Arial" pitchFamily="34" charset="0"/>
                <a:ea typeface="Kozuka Gothic Pr6N M" panose="020B0700000000000000" pitchFamily="34" charset="-128"/>
                <a:cs typeface="Arial" pitchFamily="34" charset="0"/>
              </a:rPr>
              <a:t>ОСНОВНЫЕ ПОКАЗАТЕЛИ </a:t>
            </a:r>
            <a:r>
              <a:rPr lang="ru-RU" altLang="zh-CN" sz="2000" b="1" dirty="0" smtClean="0">
                <a:solidFill>
                  <a:schemeClr val="bg1"/>
                </a:solidFill>
                <a:latin typeface="Arial" pitchFamily="34" charset="0"/>
                <a:ea typeface="Kozuka Gothic Pr6N M" panose="020B0700000000000000" pitchFamily="34" charset="-128"/>
                <a:cs typeface="Arial" pitchFamily="34" charset="0"/>
              </a:rPr>
              <a:t>ПРОЕКТА «ТВОРЧЕСКИЕ ЛЮДИ»</a:t>
            </a:r>
            <a:endParaRPr lang="ru-RU" altLang="zh-CN" sz="2000" b="1" dirty="0" smtClean="0">
              <a:solidFill>
                <a:schemeClr val="bg1"/>
              </a:solidFill>
              <a:latin typeface="Arial" pitchFamily="34" charset="0"/>
              <a:ea typeface="Kozuka Gothic Pr6N M" panose="020B0700000000000000" pitchFamily="34" charset="-128"/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716305" y="5651956"/>
            <a:ext cx="1509902" cy="3488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5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2019 год</a:t>
            </a:r>
            <a:endParaRPr lang="ru-RU" sz="25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任意多边形 11"/>
          <p:cNvSpPr/>
          <p:nvPr/>
        </p:nvSpPr>
        <p:spPr>
          <a:xfrm rot="10800000">
            <a:off x="7146455" y="5502688"/>
            <a:ext cx="1584175" cy="648072"/>
          </a:xfrm>
          <a:custGeom>
            <a:avLst/>
            <a:gdLst>
              <a:gd name="connsiteX0" fmla="*/ 0 w 4457700"/>
              <a:gd name="connsiteY0" fmla="*/ 0 h 1528764"/>
              <a:gd name="connsiteX1" fmla="*/ 3693318 w 4457700"/>
              <a:gd name="connsiteY1" fmla="*/ 0 h 1528764"/>
              <a:gd name="connsiteX2" fmla="*/ 4457700 w 4457700"/>
              <a:gd name="connsiteY2" fmla="*/ 764382 h 1528764"/>
              <a:gd name="connsiteX3" fmla="*/ 4457699 w 4457700"/>
              <a:gd name="connsiteY3" fmla="*/ 764382 h 1528764"/>
              <a:gd name="connsiteX4" fmla="*/ 3693317 w 4457700"/>
              <a:gd name="connsiteY4" fmla="*/ 1528764 h 1528764"/>
              <a:gd name="connsiteX5" fmla="*/ 0 w 4457700"/>
              <a:gd name="connsiteY5" fmla="*/ 1528764 h 1528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57700" h="1528764">
                <a:moveTo>
                  <a:pt x="0" y="0"/>
                </a:moveTo>
                <a:lnTo>
                  <a:pt x="3693318" y="0"/>
                </a:lnTo>
                <a:cubicBezTo>
                  <a:pt x="4115475" y="0"/>
                  <a:pt x="4457700" y="342225"/>
                  <a:pt x="4457700" y="764382"/>
                </a:cubicBezTo>
                <a:lnTo>
                  <a:pt x="4457699" y="764382"/>
                </a:lnTo>
                <a:cubicBezTo>
                  <a:pt x="4457699" y="1186539"/>
                  <a:pt x="4115474" y="1528764"/>
                  <a:pt x="3693317" y="1528764"/>
                </a:cubicBezTo>
                <a:lnTo>
                  <a:pt x="0" y="1528764"/>
                </a:lnTo>
                <a:close/>
              </a:path>
            </a:pathLst>
          </a:custGeom>
          <a:solidFill>
            <a:srgbClr val="2F82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000"/>
              </a:lnSpc>
            </a:pPr>
            <a:endParaRPr lang="ru-RU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椭圆 8"/>
          <p:cNvSpPr/>
          <p:nvPr/>
        </p:nvSpPr>
        <p:spPr>
          <a:xfrm>
            <a:off x="6157864" y="5365944"/>
            <a:ext cx="943376" cy="94337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zh-CN" sz="2500" b="1" dirty="0" smtClean="0">
                <a:latin typeface="Arial" pitchFamily="34" charset="0"/>
                <a:cs typeface="Arial" pitchFamily="34" charset="0"/>
              </a:rPr>
              <a:t>44</a:t>
            </a:r>
            <a:endParaRPr lang="zh-CN" altLang="en-US" sz="25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304982" y="5613906"/>
            <a:ext cx="1371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работника</a:t>
            </a:r>
            <a:endParaRPr lang="ru-R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39841" y="5679747"/>
            <a:ext cx="1509902" cy="3488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5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2020 год</a:t>
            </a:r>
            <a:endParaRPr lang="ru-RU" sz="25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任意多边形 11"/>
          <p:cNvSpPr/>
          <p:nvPr/>
        </p:nvSpPr>
        <p:spPr>
          <a:xfrm rot="10800000">
            <a:off x="2968303" y="5502688"/>
            <a:ext cx="1584175" cy="648072"/>
          </a:xfrm>
          <a:custGeom>
            <a:avLst/>
            <a:gdLst>
              <a:gd name="connsiteX0" fmla="*/ 0 w 4457700"/>
              <a:gd name="connsiteY0" fmla="*/ 0 h 1528764"/>
              <a:gd name="connsiteX1" fmla="*/ 3693318 w 4457700"/>
              <a:gd name="connsiteY1" fmla="*/ 0 h 1528764"/>
              <a:gd name="connsiteX2" fmla="*/ 4457700 w 4457700"/>
              <a:gd name="connsiteY2" fmla="*/ 764382 h 1528764"/>
              <a:gd name="connsiteX3" fmla="*/ 4457699 w 4457700"/>
              <a:gd name="connsiteY3" fmla="*/ 764382 h 1528764"/>
              <a:gd name="connsiteX4" fmla="*/ 3693317 w 4457700"/>
              <a:gd name="connsiteY4" fmla="*/ 1528764 h 1528764"/>
              <a:gd name="connsiteX5" fmla="*/ 0 w 4457700"/>
              <a:gd name="connsiteY5" fmla="*/ 1528764 h 1528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57700" h="1528764">
                <a:moveTo>
                  <a:pt x="0" y="0"/>
                </a:moveTo>
                <a:lnTo>
                  <a:pt x="3693318" y="0"/>
                </a:lnTo>
                <a:cubicBezTo>
                  <a:pt x="4115475" y="0"/>
                  <a:pt x="4457700" y="342225"/>
                  <a:pt x="4457700" y="764382"/>
                </a:cubicBezTo>
                <a:lnTo>
                  <a:pt x="4457699" y="764382"/>
                </a:lnTo>
                <a:cubicBezTo>
                  <a:pt x="4457699" y="1186539"/>
                  <a:pt x="4115474" y="1528764"/>
                  <a:pt x="3693317" y="1528764"/>
                </a:cubicBezTo>
                <a:lnTo>
                  <a:pt x="0" y="1528764"/>
                </a:lnTo>
                <a:close/>
              </a:path>
            </a:pathLst>
          </a:custGeom>
          <a:solidFill>
            <a:srgbClr val="2F82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000"/>
              </a:lnSpc>
            </a:pPr>
            <a:endParaRPr lang="ru-RU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椭圆 8"/>
          <p:cNvSpPr/>
          <p:nvPr/>
        </p:nvSpPr>
        <p:spPr>
          <a:xfrm>
            <a:off x="1979712" y="5365944"/>
            <a:ext cx="943376" cy="94337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zh-CN" sz="2500" b="1" dirty="0" smtClean="0">
                <a:latin typeface="Arial" pitchFamily="34" charset="0"/>
                <a:cs typeface="Arial" pitchFamily="34" charset="0"/>
              </a:rPr>
              <a:t>50</a:t>
            </a:r>
            <a:endParaRPr lang="zh-CN" altLang="en-US" sz="25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041998" y="5613906"/>
            <a:ext cx="1524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работников</a:t>
            </a:r>
            <a:endParaRPr lang="ru-R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7" name="直接连接符 40"/>
          <p:cNvCxnSpPr/>
          <p:nvPr/>
        </p:nvCxnSpPr>
        <p:spPr>
          <a:xfrm flipH="1">
            <a:off x="5724128" y="4005064"/>
            <a:ext cx="3203848" cy="0"/>
          </a:xfrm>
          <a:prstGeom prst="line">
            <a:avLst/>
          </a:prstGeom>
          <a:ln w="31750" cap="rnd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Прямоугольник 36">
            <a:extLst>
              <a:ext uri="{FF2B5EF4-FFF2-40B4-BE49-F238E27FC236}"/>
            </a:extLst>
          </p:cNvPr>
          <p:cNvSpPr/>
          <p:nvPr/>
        </p:nvSpPr>
        <p:spPr>
          <a:xfrm>
            <a:off x="395536" y="1268760"/>
            <a:ext cx="4104456" cy="1368152"/>
          </a:xfrm>
          <a:prstGeom prst="rect">
            <a:avLst/>
          </a:prstGeom>
          <a:pattFill prst="smCheck">
            <a:fgClr>
              <a:schemeClr val="bg1">
                <a:lumMod val="95000"/>
              </a:schemeClr>
            </a:fgClr>
            <a:bgClr>
              <a:schemeClr val="bg1"/>
            </a:bgClr>
          </a:pattFill>
          <a:ln w="28575">
            <a:solidFill>
              <a:srgbClr val="001C85"/>
            </a:solidFill>
          </a:ln>
          <a:effectLst>
            <a:outerShdw blurRad="304800" dist="152400" dir="2700000" sx="95000" sy="95000" algn="tl" rotWithShape="0">
              <a:prstClr val="black">
                <a:alpha val="20000"/>
              </a:prstClr>
            </a:outerShdw>
          </a:effectLst>
          <a:scene3d>
            <a:camera prst="orthographicFront"/>
            <a:lightRig rig="flat" dir="t"/>
          </a:scene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920" tIns="121920" rIns="121920" bIns="121920" spcCol="1270" anchor="ctr"/>
          <a:lstStyle/>
          <a:p>
            <a:pPr marL="431800" indent="11113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1C85"/>
              </a:buClr>
              <a:buSzPct val="124000"/>
              <a:defRPr/>
            </a:pPr>
            <a:r>
              <a:rPr lang="ru-RU" sz="1400" dirty="0">
                <a:solidFill>
                  <a:prstClr val="black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Количество специалистов, прошедших </a:t>
            </a:r>
            <a:r>
              <a:rPr lang="ru-RU" sz="1400" b="1" dirty="0">
                <a:solidFill>
                  <a:srgbClr val="001C85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повышение квалификации на базе Центров непрерывного образования</a:t>
            </a:r>
            <a:r>
              <a:rPr lang="ru-RU" sz="1400" dirty="0">
                <a:solidFill>
                  <a:prstClr val="black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и </a:t>
            </a:r>
            <a:r>
              <a:rPr lang="ru-RU" sz="1400" b="1" dirty="0">
                <a:solidFill>
                  <a:srgbClr val="001C85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повышения квалификации творческих и управленческих кадров</a:t>
            </a:r>
            <a:r>
              <a:rPr lang="ru-RU" sz="1400" dirty="0">
                <a:solidFill>
                  <a:prstClr val="black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в сфере культуры</a:t>
            </a:r>
          </a:p>
        </p:txBody>
      </p:sp>
      <p:sp>
        <p:nvSpPr>
          <p:cNvPr id="39" name="Прямоугольник 38">
            <a:extLst>
              <a:ext uri="{FF2B5EF4-FFF2-40B4-BE49-F238E27FC236}"/>
            </a:extLst>
          </p:cNvPr>
          <p:cNvSpPr/>
          <p:nvPr/>
        </p:nvSpPr>
        <p:spPr>
          <a:xfrm>
            <a:off x="395536" y="2852936"/>
            <a:ext cx="4104456" cy="792088"/>
          </a:xfrm>
          <a:prstGeom prst="rect">
            <a:avLst/>
          </a:prstGeom>
          <a:pattFill prst="smCheck">
            <a:fgClr>
              <a:schemeClr val="bg1">
                <a:lumMod val="95000"/>
              </a:schemeClr>
            </a:fgClr>
            <a:bgClr>
              <a:schemeClr val="bg1"/>
            </a:bgClr>
          </a:pattFill>
          <a:ln w="28575">
            <a:solidFill>
              <a:srgbClr val="001C85"/>
            </a:solidFill>
          </a:ln>
          <a:effectLst>
            <a:outerShdw blurRad="304800" dist="152400" dir="2700000" sx="95000" sy="95000" algn="tl" rotWithShape="0">
              <a:prstClr val="black">
                <a:alpha val="20000"/>
              </a:prstClr>
            </a:outerShdw>
          </a:effectLst>
          <a:scene3d>
            <a:camera prst="orthographicFront"/>
            <a:lightRig rig="flat" dir="t"/>
          </a:scene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920" tIns="121920" rIns="121920" bIns="121920" spcCol="1270" anchor="ctr"/>
          <a:lstStyle/>
          <a:p>
            <a:pPr marL="431800" indent="11113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1C85"/>
              </a:buClr>
              <a:buSzPct val="124000"/>
              <a:defRPr/>
            </a:pPr>
            <a:r>
              <a:rPr lang="ru-RU" sz="1400" dirty="0">
                <a:solidFill>
                  <a:prstClr val="black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Количество </a:t>
            </a:r>
            <a:r>
              <a:rPr lang="ru-RU" sz="1400" dirty="0">
                <a:solidFill>
                  <a:schemeClr val="tx1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любительских творческих коллективов,</a:t>
            </a:r>
            <a:r>
              <a:rPr lang="ru-RU" sz="1400" dirty="0">
                <a:solidFill>
                  <a:srgbClr val="8B343F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ru-RU" sz="1400" b="1" dirty="0">
                <a:solidFill>
                  <a:srgbClr val="001C85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получивших </a:t>
            </a:r>
            <a:r>
              <a:rPr lang="ru-RU" sz="1400" b="1" dirty="0" err="1">
                <a:solidFill>
                  <a:srgbClr val="001C85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грантовую</a:t>
            </a:r>
            <a:r>
              <a:rPr lang="ru-RU" sz="1400" b="1" dirty="0">
                <a:solidFill>
                  <a:srgbClr val="001C85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поддержку</a:t>
            </a:r>
            <a:endParaRPr lang="ru-RU" sz="1400" b="1" dirty="0">
              <a:solidFill>
                <a:srgbClr val="001C85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 descr="C:\Users\саня\Desktop\20190721-0oq-tl_300x0_9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88946" y="3356992"/>
            <a:ext cx="1275142" cy="1224136"/>
          </a:xfrm>
          <a:prstGeom prst="rect">
            <a:avLst/>
          </a:prstGeom>
          <a:noFill/>
        </p:spPr>
      </p:pic>
      <p:cxnSp>
        <p:nvCxnSpPr>
          <p:cNvPr id="48" name="直接连接符 40"/>
          <p:cNvCxnSpPr/>
          <p:nvPr/>
        </p:nvCxnSpPr>
        <p:spPr>
          <a:xfrm flipH="1">
            <a:off x="395536" y="4005064"/>
            <a:ext cx="3347864" cy="0"/>
          </a:xfrm>
          <a:prstGeom prst="line">
            <a:avLst/>
          </a:prstGeom>
          <a:ln w="31750" cap="rnd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 25"/>
          <p:cNvSpPr/>
          <p:nvPr/>
        </p:nvSpPr>
        <p:spPr>
          <a:xfrm>
            <a:off x="971600" y="4653136"/>
            <a:ext cx="74013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Повышение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квалификации работников учреждений культуры </a:t>
            </a:r>
          </a:p>
          <a:p>
            <a:pPr algn="ctr"/>
            <a:r>
              <a:rPr lang="ru-RU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Старооскольского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городского округа</a:t>
            </a:r>
            <a:endParaRPr lang="ru-R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5" descr="F:\Папка обмена Юля\Доклад волонтеры культуры\bon-hCefbi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68"/>
          <a:stretch>
            <a:fillRect/>
          </a:stretch>
        </p:blipFill>
        <p:spPr bwMode="auto">
          <a:xfrm>
            <a:off x="4644008" y="1939875"/>
            <a:ext cx="4442677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827584" y="6418203"/>
            <a:ext cx="788436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b="1" dirty="0" smtClean="0"/>
              <a:t>УПРАВЛЕНИЕ КУЛЬТУРЫ АДМИНИСТРАЦИИ СТАРООСКОЛЬСКОГО ГОРОДСКОГО ОКРУГА</a:t>
            </a:r>
            <a:endParaRPr lang="ru-RU" sz="1500" b="1" dirty="0"/>
          </a:p>
        </p:txBody>
      </p:sp>
      <p:pic>
        <p:nvPicPr>
          <p:cNvPr id="10" name="Picture 2" descr="C:\РАБОТА\АРХИВ\МАТЕРИАЛЫ\лого\logo9-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6353944"/>
            <a:ext cx="482352" cy="482352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0" y="0"/>
            <a:ext cx="9144000" cy="1124744"/>
          </a:xfrm>
          <a:prstGeom prst="rect">
            <a:avLst/>
          </a:prstGeom>
          <a:solidFill>
            <a:srgbClr val="2F82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文本框 2"/>
          <p:cNvSpPr txBox="1"/>
          <p:nvPr/>
        </p:nvSpPr>
        <p:spPr>
          <a:xfrm>
            <a:off x="0" y="313492"/>
            <a:ext cx="91440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zh-CN" sz="2700" b="1" dirty="0" smtClean="0">
                <a:solidFill>
                  <a:schemeClr val="bg1"/>
                </a:solidFill>
                <a:latin typeface="Arial" pitchFamily="34" charset="0"/>
                <a:ea typeface="Kozuka Gothic Pr6N M" panose="020B0700000000000000" pitchFamily="34" charset="-128"/>
                <a:cs typeface="Arial" pitchFamily="34" charset="0"/>
              </a:rPr>
              <a:t>ПРОГРАММА «ВОЛОНТЕРЫ КУЛЬТУРЫ»</a:t>
            </a:r>
          </a:p>
        </p:txBody>
      </p:sp>
      <p:pic>
        <p:nvPicPr>
          <p:cNvPr id="5123" name="Picture 3" descr="C:\Users\саня\Desktop\нац_проект\9b0c1fdfae6c4ea1ade58b630554af8f.larg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2708920"/>
            <a:ext cx="2668241" cy="1327587"/>
          </a:xfrm>
          <a:prstGeom prst="rect">
            <a:avLst/>
          </a:prstGeom>
          <a:noFill/>
        </p:spPr>
      </p:pic>
      <p:sp>
        <p:nvSpPr>
          <p:cNvPr id="24" name="Прямоугольник 23"/>
          <p:cNvSpPr/>
          <p:nvPr/>
        </p:nvSpPr>
        <p:spPr>
          <a:xfrm>
            <a:off x="323528" y="4149080"/>
            <a:ext cx="320324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Муниципальное автономное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учреждение культуры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«Центр культурного развития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 «Молодежный»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5122" name="Picture 2" descr="C:\Users\саня\Desktop\Screenshot_1.jpg"/>
          <p:cNvPicPr>
            <a:picLocks noChangeAspect="1" noChangeArrowheads="1"/>
          </p:cNvPicPr>
          <p:nvPr/>
        </p:nvPicPr>
        <p:blipFill>
          <a:blip r:embed="rId6" cstate="print"/>
          <a:srcRect t="65306" r="50122"/>
          <a:stretch>
            <a:fillRect/>
          </a:stretch>
        </p:blipFill>
        <p:spPr bwMode="auto">
          <a:xfrm>
            <a:off x="395536" y="1268760"/>
            <a:ext cx="3600400" cy="1224136"/>
          </a:xfrm>
          <a:prstGeom prst="rect">
            <a:avLst/>
          </a:prstGeom>
          <a:noFill/>
        </p:spPr>
      </p:pic>
      <p:sp>
        <p:nvSpPr>
          <p:cNvPr id="25" name="Прямоугольник 24"/>
          <p:cNvSpPr/>
          <p:nvPr/>
        </p:nvSpPr>
        <p:spPr>
          <a:xfrm>
            <a:off x="539552" y="1340768"/>
            <a:ext cx="3312368" cy="10801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椭圆 8"/>
          <p:cNvSpPr/>
          <p:nvPr/>
        </p:nvSpPr>
        <p:spPr>
          <a:xfrm>
            <a:off x="395536" y="5373216"/>
            <a:ext cx="720080" cy="72008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zh-CN" sz="2500" b="1" dirty="0" smtClean="0"/>
              <a:t>10</a:t>
            </a:r>
            <a:endParaRPr lang="zh-CN" altLang="en-US" sz="2500" b="1" dirty="0"/>
          </a:p>
        </p:txBody>
      </p:sp>
      <p:sp>
        <p:nvSpPr>
          <p:cNvPr id="31" name="任意多边形 11"/>
          <p:cNvSpPr/>
          <p:nvPr/>
        </p:nvSpPr>
        <p:spPr>
          <a:xfrm rot="10800000">
            <a:off x="1187623" y="5445223"/>
            <a:ext cx="1800199" cy="648072"/>
          </a:xfrm>
          <a:custGeom>
            <a:avLst/>
            <a:gdLst>
              <a:gd name="connsiteX0" fmla="*/ 0 w 4457700"/>
              <a:gd name="connsiteY0" fmla="*/ 0 h 1528764"/>
              <a:gd name="connsiteX1" fmla="*/ 3693318 w 4457700"/>
              <a:gd name="connsiteY1" fmla="*/ 0 h 1528764"/>
              <a:gd name="connsiteX2" fmla="*/ 4457700 w 4457700"/>
              <a:gd name="connsiteY2" fmla="*/ 764382 h 1528764"/>
              <a:gd name="connsiteX3" fmla="*/ 4457699 w 4457700"/>
              <a:gd name="connsiteY3" fmla="*/ 764382 h 1528764"/>
              <a:gd name="connsiteX4" fmla="*/ 3693317 w 4457700"/>
              <a:gd name="connsiteY4" fmla="*/ 1528764 h 1528764"/>
              <a:gd name="connsiteX5" fmla="*/ 0 w 4457700"/>
              <a:gd name="connsiteY5" fmla="*/ 1528764 h 1528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57700" h="1528764">
                <a:moveTo>
                  <a:pt x="0" y="0"/>
                </a:moveTo>
                <a:lnTo>
                  <a:pt x="3693318" y="0"/>
                </a:lnTo>
                <a:cubicBezTo>
                  <a:pt x="4115475" y="0"/>
                  <a:pt x="4457700" y="342225"/>
                  <a:pt x="4457700" y="764382"/>
                </a:cubicBezTo>
                <a:lnTo>
                  <a:pt x="4457699" y="764382"/>
                </a:lnTo>
                <a:cubicBezTo>
                  <a:pt x="4457699" y="1186539"/>
                  <a:pt x="4115474" y="1528764"/>
                  <a:pt x="3693317" y="1528764"/>
                </a:cubicBezTo>
                <a:lnTo>
                  <a:pt x="0" y="1528764"/>
                </a:lnTo>
                <a:close/>
              </a:path>
            </a:pathLst>
          </a:custGeom>
          <a:solidFill>
            <a:srgbClr val="2F82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000"/>
              </a:lnSpc>
            </a:pP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403648" y="5549170"/>
            <a:ext cx="14338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участников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6146" name="Picture 2" descr="C:\Users\саня\Desktop\20190721-0oq-tl_300x0_92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23928" y="3074721"/>
            <a:ext cx="1344149" cy="1290383"/>
          </a:xfrm>
          <a:prstGeom prst="rect">
            <a:avLst/>
          </a:prstGeom>
          <a:noFill/>
        </p:spPr>
      </p:pic>
      <p:cxnSp>
        <p:nvCxnSpPr>
          <p:cNvPr id="47" name="直接连接符 40"/>
          <p:cNvCxnSpPr/>
          <p:nvPr/>
        </p:nvCxnSpPr>
        <p:spPr>
          <a:xfrm>
            <a:off x="4572000" y="1196752"/>
            <a:ext cx="0" cy="1656184"/>
          </a:xfrm>
          <a:prstGeom prst="line">
            <a:avLst/>
          </a:prstGeom>
          <a:ln w="31750" cap="rnd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连接符 40"/>
          <p:cNvCxnSpPr/>
          <p:nvPr/>
        </p:nvCxnSpPr>
        <p:spPr>
          <a:xfrm>
            <a:off x="4572000" y="4581128"/>
            <a:ext cx="0" cy="1656184"/>
          </a:xfrm>
          <a:prstGeom prst="line">
            <a:avLst/>
          </a:prstGeom>
          <a:ln w="31750" cap="rnd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/>
          <p:cNvSpPr/>
          <p:nvPr/>
        </p:nvSpPr>
        <p:spPr>
          <a:xfrm>
            <a:off x="4644008" y="1268760"/>
            <a:ext cx="44999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Проект «Практическая сессия «Волонтеры наследия»</a:t>
            </a:r>
            <a:endParaRPr lang="ru-R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7" name="Содержимое 3" descr="Ek77wBS_vuA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716016" y="4725144"/>
            <a:ext cx="2306440" cy="1512000"/>
          </a:xfrm>
          <a:prstGeom prst="rect">
            <a:avLst/>
          </a:prstGeom>
        </p:spPr>
      </p:pic>
      <p:pic>
        <p:nvPicPr>
          <p:cNvPr id="39" name="Picture 2" descr="F:\Папка обмена Юля\Доклад волонтеры культуры\IMG-20191125-WA000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4725144"/>
            <a:ext cx="2016224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7584" y="6448980"/>
            <a:ext cx="788436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 smtClean="0">
                <a:latin typeface="Arial" pitchFamily="34" charset="0"/>
                <a:cs typeface="Arial" pitchFamily="34" charset="0"/>
              </a:rPr>
              <a:t>УПРАВЛЕНИЕ КУЛЬТУРЫ АДМИНИСТРАЦИИ СТАРООСКОЛЬСКОГО ГОРОДСКОГО ОКРУГА</a:t>
            </a:r>
            <a:endParaRPr lang="ru-RU" sz="13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2" descr="C:\РАБОТА\АРХИВ\МАТЕРИАЛЫ\лого\logo9-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6353944"/>
            <a:ext cx="482352" cy="482352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0" y="0"/>
            <a:ext cx="9144000" cy="1124744"/>
          </a:xfrm>
          <a:prstGeom prst="rect">
            <a:avLst/>
          </a:prstGeom>
          <a:solidFill>
            <a:srgbClr val="2F82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文本框 2"/>
          <p:cNvSpPr txBox="1"/>
          <p:nvPr/>
        </p:nvSpPr>
        <p:spPr>
          <a:xfrm>
            <a:off x="0" y="313492"/>
            <a:ext cx="91440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zh-CN" sz="2700" b="1" dirty="0" smtClean="0">
                <a:solidFill>
                  <a:schemeClr val="bg1"/>
                </a:solidFill>
                <a:latin typeface="Arial" pitchFamily="34" charset="0"/>
                <a:ea typeface="Kozuka Gothic Pr6N M" panose="020B0700000000000000" pitchFamily="34" charset="-128"/>
                <a:cs typeface="Arial" pitchFamily="34" charset="0"/>
              </a:rPr>
              <a:t>ГРАНТОВЫЙ КОНКУРС «СДЕЛАЕМ ВМЕСТЕ!»</a:t>
            </a:r>
          </a:p>
        </p:txBody>
      </p:sp>
      <p:sp>
        <p:nvSpPr>
          <p:cNvPr id="75" name="Прямоугольник 74"/>
          <p:cNvSpPr/>
          <p:nvPr/>
        </p:nvSpPr>
        <p:spPr>
          <a:xfrm>
            <a:off x="2066761" y="1988840"/>
            <a:ext cx="236122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altLang="zh-CN" sz="3000" b="1" dirty="0" smtClean="0">
                <a:solidFill>
                  <a:schemeClr val="bg1"/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706,2</a:t>
            </a:r>
            <a:r>
              <a:rPr lang="ru-RU" altLang="zh-CN" b="1" dirty="0" smtClean="0">
                <a:solidFill>
                  <a:prstClr val="white"/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 </a:t>
            </a:r>
            <a:r>
              <a:rPr lang="ru-RU" altLang="zh-CN" sz="1500" b="1" dirty="0" smtClean="0">
                <a:solidFill>
                  <a:prstClr val="white"/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тыс. рублей</a:t>
            </a:r>
            <a:endParaRPr lang="zh-CN" altLang="en-US" sz="1500" b="1" dirty="0">
              <a:solidFill>
                <a:prstClr val="white"/>
              </a:solidFill>
              <a:latin typeface="Arial" pitchFamily="34" charset="0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76" name="Прямоугольник 75"/>
          <p:cNvSpPr/>
          <p:nvPr/>
        </p:nvSpPr>
        <p:spPr>
          <a:xfrm>
            <a:off x="2053294" y="1578278"/>
            <a:ext cx="23026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УК «</a:t>
            </a:r>
            <a:r>
              <a:rPr lang="ru-RU" sz="1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Металлоинвест</a:t>
            </a:r>
            <a:r>
              <a:rPr lang="ru-RU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»</a:t>
            </a:r>
            <a:endParaRPr lang="ru-RU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1" name="椭圆 10"/>
          <p:cNvSpPr/>
          <p:nvPr/>
        </p:nvSpPr>
        <p:spPr>
          <a:xfrm>
            <a:off x="-684583" y="2001022"/>
            <a:ext cx="9828584" cy="801930"/>
          </a:xfrm>
          <a:custGeom>
            <a:avLst/>
            <a:gdLst>
              <a:gd name="connsiteX0" fmla="*/ 0 w 6192688"/>
              <a:gd name="connsiteY0" fmla="*/ 0 h 1261899"/>
              <a:gd name="connsiteX1" fmla="*/ 1656183 w 6192688"/>
              <a:gd name="connsiteY1" fmla="*/ 0 h 1261899"/>
              <a:gd name="connsiteX2" fmla="*/ 4179979 w 6192688"/>
              <a:gd name="connsiteY2" fmla="*/ 0 h 1261899"/>
              <a:gd name="connsiteX3" fmla="*/ 6192688 w 6192688"/>
              <a:gd name="connsiteY3" fmla="*/ 0 h 1261899"/>
              <a:gd name="connsiteX4" fmla="*/ 6192688 w 6192688"/>
              <a:gd name="connsiteY4" fmla="*/ 72008 h 1261899"/>
              <a:gd name="connsiteX5" fmla="*/ 4176343 w 6192688"/>
              <a:gd name="connsiteY5" fmla="*/ 72008 h 1261899"/>
              <a:gd name="connsiteX6" fmla="*/ 2918081 w 6192688"/>
              <a:gd name="connsiteY6" fmla="*/ 1261899 h 1261899"/>
              <a:gd name="connsiteX7" fmla="*/ 1659819 w 6192688"/>
              <a:gd name="connsiteY7" fmla="*/ 72008 h 1261899"/>
              <a:gd name="connsiteX8" fmla="*/ 0 w 6192688"/>
              <a:gd name="connsiteY8" fmla="*/ 72008 h 1261899"/>
              <a:gd name="connsiteX9" fmla="*/ 91440 w 6192688"/>
              <a:gd name="connsiteY9" fmla="*/ 91440 h 1261899"/>
              <a:gd name="connsiteX0" fmla="*/ 1656183 w 6192688"/>
              <a:gd name="connsiteY0" fmla="*/ 0 h 1261899"/>
              <a:gd name="connsiteX1" fmla="*/ 4179979 w 6192688"/>
              <a:gd name="connsiteY1" fmla="*/ 0 h 1261899"/>
              <a:gd name="connsiteX2" fmla="*/ 6192688 w 6192688"/>
              <a:gd name="connsiteY2" fmla="*/ 0 h 1261899"/>
              <a:gd name="connsiteX3" fmla="*/ 6192688 w 6192688"/>
              <a:gd name="connsiteY3" fmla="*/ 72008 h 1261899"/>
              <a:gd name="connsiteX4" fmla="*/ 4176343 w 6192688"/>
              <a:gd name="connsiteY4" fmla="*/ 72008 h 1261899"/>
              <a:gd name="connsiteX5" fmla="*/ 2918081 w 6192688"/>
              <a:gd name="connsiteY5" fmla="*/ 1261899 h 1261899"/>
              <a:gd name="connsiteX6" fmla="*/ 1659819 w 6192688"/>
              <a:gd name="connsiteY6" fmla="*/ 72008 h 1261899"/>
              <a:gd name="connsiteX7" fmla="*/ 0 w 6192688"/>
              <a:gd name="connsiteY7" fmla="*/ 72008 h 1261899"/>
              <a:gd name="connsiteX8" fmla="*/ 91440 w 6192688"/>
              <a:gd name="connsiteY8" fmla="*/ 91440 h 1261899"/>
              <a:gd name="connsiteX0" fmla="*/ 4179979 w 6192688"/>
              <a:gd name="connsiteY0" fmla="*/ 0 h 1261899"/>
              <a:gd name="connsiteX1" fmla="*/ 6192688 w 6192688"/>
              <a:gd name="connsiteY1" fmla="*/ 0 h 1261899"/>
              <a:gd name="connsiteX2" fmla="*/ 6192688 w 6192688"/>
              <a:gd name="connsiteY2" fmla="*/ 72008 h 1261899"/>
              <a:gd name="connsiteX3" fmla="*/ 4176343 w 6192688"/>
              <a:gd name="connsiteY3" fmla="*/ 72008 h 1261899"/>
              <a:gd name="connsiteX4" fmla="*/ 2918081 w 6192688"/>
              <a:gd name="connsiteY4" fmla="*/ 1261899 h 1261899"/>
              <a:gd name="connsiteX5" fmla="*/ 1659819 w 6192688"/>
              <a:gd name="connsiteY5" fmla="*/ 72008 h 1261899"/>
              <a:gd name="connsiteX6" fmla="*/ 0 w 6192688"/>
              <a:gd name="connsiteY6" fmla="*/ 72008 h 1261899"/>
              <a:gd name="connsiteX7" fmla="*/ 91440 w 6192688"/>
              <a:gd name="connsiteY7" fmla="*/ 91440 h 1261899"/>
              <a:gd name="connsiteX0" fmla="*/ 6192688 w 6192688"/>
              <a:gd name="connsiteY0" fmla="*/ 0 h 1261899"/>
              <a:gd name="connsiteX1" fmla="*/ 6192688 w 6192688"/>
              <a:gd name="connsiteY1" fmla="*/ 72008 h 1261899"/>
              <a:gd name="connsiteX2" fmla="*/ 4176343 w 6192688"/>
              <a:gd name="connsiteY2" fmla="*/ 72008 h 1261899"/>
              <a:gd name="connsiteX3" fmla="*/ 2918081 w 6192688"/>
              <a:gd name="connsiteY3" fmla="*/ 1261899 h 1261899"/>
              <a:gd name="connsiteX4" fmla="*/ 1659819 w 6192688"/>
              <a:gd name="connsiteY4" fmla="*/ 72008 h 1261899"/>
              <a:gd name="connsiteX5" fmla="*/ 0 w 6192688"/>
              <a:gd name="connsiteY5" fmla="*/ 72008 h 1261899"/>
              <a:gd name="connsiteX6" fmla="*/ 91440 w 6192688"/>
              <a:gd name="connsiteY6" fmla="*/ 91440 h 1261899"/>
              <a:gd name="connsiteX0" fmla="*/ 6192688 w 6192688"/>
              <a:gd name="connsiteY0" fmla="*/ 7233 h 1197124"/>
              <a:gd name="connsiteX1" fmla="*/ 4176343 w 6192688"/>
              <a:gd name="connsiteY1" fmla="*/ 7233 h 1197124"/>
              <a:gd name="connsiteX2" fmla="*/ 2918081 w 6192688"/>
              <a:gd name="connsiteY2" fmla="*/ 1197124 h 1197124"/>
              <a:gd name="connsiteX3" fmla="*/ 1659819 w 6192688"/>
              <a:gd name="connsiteY3" fmla="*/ 7233 h 1197124"/>
              <a:gd name="connsiteX4" fmla="*/ 0 w 6192688"/>
              <a:gd name="connsiteY4" fmla="*/ 7233 h 1197124"/>
              <a:gd name="connsiteX5" fmla="*/ 91440 w 6192688"/>
              <a:gd name="connsiteY5" fmla="*/ 26665 h 1197124"/>
              <a:gd name="connsiteX0" fmla="*/ 6101248 w 6101248"/>
              <a:gd name="connsiteY0" fmla="*/ 0 h 1189891"/>
              <a:gd name="connsiteX1" fmla="*/ 4084903 w 6101248"/>
              <a:gd name="connsiteY1" fmla="*/ 0 h 1189891"/>
              <a:gd name="connsiteX2" fmla="*/ 2826641 w 6101248"/>
              <a:gd name="connsiteY2" fmla="*/ 1189891 h 1189891"/>
              <a:gd name="connsiteX3" fmla="*/ 1568379 w 6101248"/>
              <a:gd name="connsiteY3" fmla="*/ 0 h 1189891"/>
              <a:gd name="connsiteX4" fmla="*/ 0 w 6101248"/>
              <a:gd name="connsiteY4" fmla="*/ 19432 h 1189891"/>
              <a:gd name="connsiteX0" fmla="*/ 6144791 w 6144791"/>
              <a:gd name="connsiteY0" fmla="*/ 0 h 1189891"/>
              <a:gd name="connsiteX1" fmla="*/ 4128446 w 6144791"/>
              <a:gd name="connsiteY1" fmla="*/ 0 h 1189891"/>
              <a:gd name="connsiteX2" fmla="*/ 2870184 w 6144791"/>
              <a:gd name="connsiteY2" fmla="*/ 1189891 h 1189891"/>
              <a:gd name="connsiteX3" fmla="*/ 1611922 w 6144791"/>
              <a:gd name="connsiteY3" fmla="*/ 0 h 1189891"/>
              <a:gd name="connsiteX4" fmla="*/ 0 w 6144791"/>
              <a:gd name="connsiteY4" fmla="*/ 4918 h 1189891"/>
              <a:gd name="connsiteX0" fmla="*/ 9163763 w 9163763"/>
              <a:gd name="connsiteY0" fmla="*/ 14515 h 1189891"/>
              <a:gd name="connsiteX1" fmla="*/ 4128446 w 9163763"/>
              <a:gd name="connsiteY1" fmla="*/ 0 h 1189891"/>
              <a:gd name="connsiteX2" fmla="*/ 2870184 w 9163763"/>
              <a:gd name="connsiteY2" fmla="*/ 1189891 h 1189891"/>
              <a:gd name="connsiteX3" fmla="*/ 1611922 w 9163763"/>
              <a:gd name="connsiteY3" fmla="*/ 0 h 1189891"/>
              <a:gd name="connsiteX4" fmla="*/ 0 w 9163763"/>
              <a:gd name="connsiteY4" fmla="*/ 4918 h 1189891"/>
              <a:gd name="connsiteX0" fmla="*/ 14583501 w 14583501"/>
              <a:gd name="connsiteY0" fmla="*/ 0 h 1189891"/>
              <a:gd name="connsiteX1" fmla="*/ 4128446 w 14583501"/>
              <a:gd name="connsiteY1" fmla="*/ 0 h 1189891"/>
              <a:gd name="connsiteX2" fmla="*/ 2870184 w 14583501"/>
              <a:gd name="connsiteY2" fmla="*/ 1189891 h 1189891"/>
              <a:gd name="connsiteX3" fmla="*/ 1611922 w 14583501"/>
              <a:gd name="connsiteY3" fmla="*/ 0 h 1189891"/>
              <a:gd name="connsiteX4" fmla="*/ 0 w 14583501"/>
              <a:gd name="connsiteY4" fmla="*/ 4918 h 1189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583501" h="1189891">
                <a:moveTo>
                  <a:pt x="14583501" y="0"/>
                </a:moveTo>
                <a:lnTo>
                  <a:pt x="4128446" y="0"/>
                </a:lnTo>
                <a:cubicBezTo>
                  <a:pt x="4092690" y="663472"/>
                  <a:pt x="3542913" y="1189891"/>
                  <a:pt x="2870184" y="1189891"/>
                </a:cubicBezTo>
                <a:cubicBezTo>
                  <a:pt x="2197455" y="1189891"/>
                  <a:pt x="1647677" y="663471"/>
                  <a:pt x="1611922" y="0"/>
                </a:cubicBezTo>
                <a:lnTo>
                  <a:pt x="0" y="4918"/>
                </a:lnTo>
              </a:path>
            </a:pathLst>
          </a:custGeom>
          <a:noFill/>
          <a:ln w="76200" cmpd="thinThick">
            <a:solidFill>
              <a:srgbClr val="2F82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2" name="椭圆 13"/>
          <p:cNvSpPr/>
          <p:nvPr/>
        </p:nvSpPr>
        <p:spPr>
          <a:xfrm>
            <a:off x="504040" y="1236190"/>
            <a:ext cx="1504429" cy="1504429"/>
          </a:xfrm>
          <a:prstGeom prst="ellipse">
            <a:avLst/>
          </a:prstGeom>
          <a:noFill/>
          <a:ln>
            <a:solidFill>
              <a:srgbClr val="2F82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3" name="椭圆 15"/>
          <p:cNvSpPr/>
          <p:nvPr/>
        </p:nvSpPr>
        <p:spPr>
          <a:xfrm>
            <a:off x="539552" y="1280942"/>
            <a:ext cx="1407369" cy="1407369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4" name="圆角矩形 18"/>
          <p:cNvSpPr/>
          <p:nvPr/>
        </p:nvSpPr>
        <p:spPr>
          <a:xfrm>
            <a:off x="4427984" y="1164182"/>
            <a:ext cx="2232248" cy="721024"/>
          </a:xfrm>
          <a:prstGeom prst="roundRect">
            <a:avLst>
              <a:gd name="adj" fmla="val 36824"/>
            </a:avLst>
          </a:prstGeom>
          <a:solidFill>
            <a:srgbClr val="2F82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zh-CN" sz="1500" b="1" dirty="0" smtClean="0">
                <a:latin typeface="Arial" pitchFamily="34" charset="0"/>
                <a:ea typeface="微软雅黑" pitchFamily="34" charset="-122"/>
                <a:cs typeface="Arial" pitchFamily="34" charset="0"/>
              </a:rPr>
              <a:t>МКУК «</a:t>
            </a:r>
            <a:r>
              <a:rPr lang="ru-RU" altLang="zh-CN" sz="1500" b="1" dirty="0" err="1" smtClean="0">
                <a:latin typeface="Arial" pitchFamily="34" charset="0"/>
                <a:ea typeface="微软雅黑" pitchFamily="34" charset="-122"/>
                <a:cs typeface="Arial" pitchFamily="34" charset="0"/>
              </a:rPr>
              <a:t>Старооскольская</a:t>
            </a:r>
            <a:r>
              <a:rPr lang="ru-RU" altLang="zh-CN" sz="1500" b="1" dirty="0" smtClean="0">
                <a:latin typeface="Arial" pitchFamily="34" charset="0"/>
                <a:ea typeface="微软雅黑" pitchFamily="34" charset="-122"/>
                <a:cs typeface="Arial" pitchFamily="34" charset="0"/>
              </a:rPr>
              <a:t> ЦБС»</a:t>
            </a:r>
            <a:endParaRPr lang="zh-CN" altLang="en-US" sz="1500" b="1" dirty="0">
              <a:latin typeface="Arial" pitchFamily="34" charset="0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79" name="Прямоугольник 78"/>
          <p:cNvSpPr/>
          <p:nvPr/>
        </p:nvSpPr>
        <p:spPr>
          <a:xfrm>
            <a:off x="683568" y="1496966"/>
            <a:ext cx="1124539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8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проектов</a:t>
            </a:r>
            <a:endParaRPr lang="ru-RU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8" name="Прямоугольник 117"/>
          <p:cNvSpPr/>
          <p:nvPr/>
        </p:nvSpPr>
        <p:spPr>
          <a:xfrm>
            <a:off x="4604440" y="2041490"/>
            <a:ext cx="1904689" cy="4514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400"/>
              </a:lnSpc>
            </a:pPr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«Центр семейного </a:t>
            </a:r>
          </a:p>
          <a:p>
            <a:pPr algn="ctr">
              <a:lnSpc>
                <a:spcPts val="1400"/>
              </a:lnSpc>
            </a:pPr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чтения и общения»</a:t>
            </a:r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9" name="圆角矩形 18"/>
          <p:cNvSpPr/>
          <p:nvPr/>
        </p:nvSpPr>
        <p:spPr>
          <a:xfrm>
            <a:off x="6804248" y="1164182"/>
            <a:ext cx="2232248" cy="721024"/>
          </a:xfrm>
          <a:prstGeom prst="roundRect">
            <a:avLst>
              <a:gd name="adj" fmla="val 36824"/>
            </a:avLst>
          </a:prstGeom>
          <a:solidFill>
            <a:srgbClr val="2F82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zh-CN" sz="1500" b="1" dirty="0" smtClean="0">
                <a:latin typeface="Arial" pitchFamily="34" charset="0"/>
                <a:ea typeface="微软雅黑" pitchFamily="34" charset="-122"/>
                <a:cs typeface="Arial" pitchFamily="34" charset="0"/>
              </a:rPr>
              <a:t>МАУК «Дворец культуры «Комсомолец»</a:t>
            </a:r>
            <a:endParaRPr lang="zh-CN" altLang="en-US" sz="1500" b="1" dirty="0">
              <a:latin typeface="Arial" pitchFamily="34" charset="0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120" name="Прямоугольник 119"/>
          <p:cNvSpPr/>
          <p:nvPr/>
        </p:nvSpPr>
        <p:spPr>
          <a:xfrm>
            <a:off x="6960634" y="2041490"/>
            <a:ext cx="1944827" cy="4514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400"/>
              </a:lnSpc>
            </a:pPr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«Создадим рушник </a:t>
            </a:r>
          </a:p>
          <a:p>
            <a:pPr algn="ctr">
              <a:lnSpc>
                <a:spcPts val="1400"/>
              </a:lnSpc>
            </a:pPr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вместе»</a:t>
            </a:r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1" name="椭圆 10"/>
          <p:cNvSpPr/>
          <p:nvPr/>
        </p:nvSpPr>
        <p:spPr>
          <a:xfrm>
            <a:off x="-2556792" y="3717032"/>
            <a:ext cx="11700792" cy="32570"/>
          </a:xfrm>
          <a:custGeom>
            <a:avLst/>
            <a:gdLst>
              <a:gd name="connsiteX0" fmla="*/ 0 w 6192688"/>
              <a:gd name="connsiteY0" fmla="*/ 0 h 1261899"/>
              <a:gd name="connsiteX1" fmla="*/ 1656183 w 6192688"/>
              <a:gd name="connsiteY1" fmla="*/ 0 h 1261899"/>
              <a:gd name="connsiteX2" fmla="*/ 4179979 w 6192688"/>
              <a:gd name="connsiteY2" fmla="*/ 0 h 1261899"/>
              <a:gd name="connsiteX3" fmla="*/ 6192688 w 6192688"/>
              <a:gd name="connsiteY3" fmla="*/ 0 h 1261899"/>
              <a:gd name="connsiteX4" fmla="*/ 6192688 w 6192688"/>
              <a:gd name="connsiteY4" fmla="*/ 72008 h 1261899"/>
              <a:gd name="connsiteX5" fmla="*/ 4176343 w 6192688"/>
              <a:gd name="connsiteY5" fmla="*/ 72008 h 1261899"/>
              <a:gd name="connsiteX6" fmla="*/ 2918081 w 6192688"/>
              <a:gd name="connsiteY6" fmla="*/ 1261899 h 1261899"/>
              <a:gd name="connsiteX7" fmla="*/ 1659819 w 6192688"/>
              <a:gd name="connsiteY7" fmla="*/ 72008 h 1261899"/>
              <a:gd name="connsiteX8" fmla="*/ 0 w 6192688"/>
              <a:gd name="connsiteY8" fmla="*/ 72008 h 1261899"/>
              <a:gd name="connsiteX9" fmla="*/ 91440 w 6192688"/>
              <a:gd name="connsiteY9" fmla="*/ 91440 h 1261899"/>
              <a:gd name="connsiteX0" fmla="*/ 1656183 w 6192688"/>
              <a:gd name="connsiteY0" fmla="*/ 0 h 1261899"/>
              <a:gd name="connsiteX1" fmla="*/ 4179979 w 6192688"/>
              <a:gd name="connsiteY1" fmla="*/ 0 h 1261899"/>
              <a:gd name="connsiteX2" fmla="*/ 6192688 w 6192688"/>
              <a:gd name="connsiteY2" fmla="*/ 0 h 1261899"/>
              <a:gd name="connsiteX3" fmla="*/ 6192688 w 6192688"/>
              <a:gd name="connsiteY3" fmla="*/ 72008 h 1261899"/>
              <a:gd name="connsiteX4" fmla="*/ 4176343 w 6192688"/>
              <a:gd name="connsiteY4" fmla="*/ 72008 h 1261899"/>
              <a:gd name="connsiteX5" fmla="*/ 2918081 w 6192688"/>
              <a:gd name="connsiteY5" fmla="*/ 1261899 h 1261899"/>
              <a:gd name="connsiteX6" fmla="*/ 1659819 w 6192688"/>
              <a:gd name="connsiteY6" fmla="*/ 72008 h 1261899"/>
              <a:gd name="connsiteX7" fmla="*/ 0 w 6192688"/>
              <a:gd name="connsiteY7" fmla="*/ 72008 h 1261899"/>
              <a:gd name="connsiteX8" fmla="*/ 91440 w 6192688"/>
              <a:gd name="connsiteY8" fmla="*/ 91440 h 1261899"/>
              <a:gd name="connsiteX0" fmla="*/ 4179979 w 6192688"/>
              <a:gd name="connsiteY0" fmla="*/ 0 h 1261899"/>
              <a:gd name="connsiteX1" fmla="*/ 6192688 w 6192688"/>
              <a:gd name="connsiteY1" fmla="*/ 0 h 1261899"/>
              <a:gd name="connsiteX2" fmla="*/ 6192688 w 6192688"/>
              <a:gd name="connsiteY2" fmla="*/ 72008 h 1261899"/>
              <a:gd name="connsiteX3" fmla="*/ 4176343 w 6192688"/>
              <a:gd name="connsiteY3" fmla="*/ 72008 h 1261899"/>
              <a:gd name="connsiteX4" fmla="*/ 2918081 w 6192688"/>
              <a:gd name="connsiteY4" fmla="*/ 1261899 h 1261899"/>
              <a:gd name="connsiteX5" fmla="*/ 1659819 w 6192688"/>
              <a:gd name="connsiteY5" fmla="*/ 72008 h 1261899"/>
              <a:gd name="connsiteX6" fmla="*/ 0 w 6192688"/>
              <a:gd name="connsiteY6" fmla="*/ 72008 h 1261899"/>
              <a:gd name="connsiteX7" fmla="*/ 91440 w 6192688"/>
              <a:gd name="connsiteY7" fmla="*/ 91440 h 1261899"/>
              <a:gd name="connsiteX0" fmla="*/ 6192688 w 6192688"/>
              <a:gd name="connsiteY0" fmla="*/ 0 h 1261899"/>
              <a:gd name="connsiteX1" fmla="*/ 6192688 w 6192688"/>
              <a:gd name="connsiteY1" fmla="*/ 72008 h 1261899"/>
              <a:gd name="connsiteX2" fmla="*/ 4176343 w 6192688"/>
              <a:gd name="connsiteY2" fmla="*/ 72008 h 1261899"/>
              <a:gd name="connsiteX3" fmla="*/ 2918081 w 6192688"/>
              <a:gd name="connsiteY3" fmla="*/ 1261899 h 1261899"/>
              <a:gd name="connsiteX4" fmla="*/ 1659819 w 6192688"/>
              <a:gd name="connsiteY4" fmla="*/ 72008 h 1261899"/>
              <a:gd name="connsiteX5" fmla="*/ 0 w 6192688"/>
              <a:gd name="connsiteY5" fmla="*/ 72008 h 1261899"/>
              <a:gd name="connsiteX6" fmla="*/ 91440 w 6192688"/>
              <a:gd name="connsiteY6" fmla="*/ 91440 h 1261899"/>
              <a:gd name="connsiteX0" fmla="*/ 6192688 w 6192688"/>
              <a:gd name="connsiteY0" fmla="*/ 7233 h 1197124"/>
              <a:gd name="connsiteX1" fmla="*/ 4176343 w 6192688"/>
              <a:gd name="connsiteY1" fmla="*/ 7233 h 1197124"/>
              <a:gd name="connsiteX2" fmla="*/ 2918081 w 6192688"/>
              <a:gd name="connsiteY2" fmla="*/ 1197124 h 1197124"/>
              <a:gd name="connsiteX3" fmla="*/ 1659819 w 6192688"/>
              <a:gd name="connsiteY3" fmla="*/ 7233 h 1197124"/>
              <a:gd name="connsiteX4" fmla="*/ 0 w 6192688"/>
              <a:gd name="connsiteY4" fmla="*/ 7233 h 1197124"/>
              <a:gd name="connsiteX5" fmla="*/ 91440 w 6192688"/>
              <a:gd name="connsiteY5" fmla="*/ 26665 h 1197124"/>
              <a:gd name="connsiteX0" fmla="*/ 6101248 w 6101248"/>
              <a:gd name="connsiteY0" fmla="*/ 0 h 1189891"/>
              <a:gd name="connsiteX1" fmla="*/ 4084903 w 6101248"/>
              <a:gd name="connsiteY1" fmla="*/ 0 h 1189891"/>
              <a:gd name="connsiteX2" fmla="*/ 2826641 w 6101248"/>
              <a:gd name="connsiteY2" fmla="*/ 1189891 h 1189891"/>
              <a:gd name="connsiteX3" fmla="*/ 1568379 w 6101248"/>
              <a:gd name="connsiteY3" fmla="*/ 0 h 1189891"/>
              <a:gd name="connsiteX4" fmla="*/ 0 w 6101248"/>
              <a:gd name="connsiteY4" fmla="*/ 19432 h 1189891"/>
              <a:gd name="connsiteX0" fmla="*/ 6144791 w 6144791"/>
              <a:gd name="connsiteY0" fmla="*/ 0 h 1189891"/>
              <a:gd name="connsiteX1" fmla="*/ 4128446 w 6144791"/>
              <a:gd name="connsiteY1" fmla="*/ 0 h 1189891"/>
              <a:gd name="connsiteX2" fmla="*/ 2870184 w 6144791"/>
              <a:gd name="connsiteY2" fmla="*/ 1189891 h 1189891"/>
              <a:gd name="connsiteX3" fmla="*/ 1611922 w 6144791"/>
              <a:gd name="connsiteY3" fmla="*/ 0 h 1189891"/>
              <a:gd name="connsiteX4" fmla="*/ 0 w 6144791"/>
              <a:gd name="connsiteY4" fmla="*/ 4918 h 1189891"/>
              <a:gd name="connsiteX0" fmla="*/ 9163763 w 9163763"/>
              <a:gd name="connsiteY0" fmla="*/ 14515 h 1189891"/>
              <a:gd name="connsiteX1" fmla="*/ 4128446 w 9163763"/>
              <a:gd name="connsiteY1" fmla="*/ 0 h 1189891"/>
              <a:gd name="connsiteX2" fmla="*/ 2870184 w 9163763"/>
              <a:gd name="connsiteY2" fmla="*/ 1189891 h 1189891"/>
              <a:gd name="connsiteX3" fmla="*/ 1611922 w 9163763"/>
              <a:gd name="connsiteY3" fmla="*/ 0 h 1189891"/>
              <a:gd name="connsiteX4" fmla="*/ 0 w 9163763"/>
              <a:gd name="connsiteY4" fmla="*/ 4918 h 1189891"/>
              <a:gd name="connsiteX0" fmla="*/ 14583501 w 14583501"/>
              <a:gd name="connsiteY0" fmla="*/ 0 h 1189891"/>
              <a:gd name="connsiteX1" fmla="*/ 4128446 w 14583501"/>
              <a:gd name="connsiteY1" fmla="*/ 0 h 1189891"/>
              <a:gd name="connsiteX2" fmla="*/ 2870184 w 14583501"/>
              <a:gd name="connsiteY2" fmla="*/ 1189891 h 1189891"/>
              <a:gd name="connsiteX3" fmla="*/ 1611922 w 14583501"/>
              <a:gd name="connsiteY3" fmla="*/ 0 h 1189891"/>
              <a:gd name="connsiteX4" fmla="*/ 0 w 14583501"/>
              <a:gd name="connsiteY4" fmla="*/ 4918 h 1189891"/>
              <a:gd name="connsiteX0" fmla="*/ 14583501 w 14583501"/>
              <a:gd name="connsiteY0" fmla="*/ 0 h 663473"/>
              <a:gd name="connsiteX1" fmla="*/ 4128446 w 14583501"/>
              <a:gd name="connsiteY1" fmla="*/ 0 h 663473"/>
              <a:gd name="connsiteX2" fmla="*/ 2777953 w 14583501"/>
              <a:gd name="connsiteY2" fmla="*/ 0 h 663473"/>
              <a:gd name="connsiteX3" fmla="*/ 1611922 w 14583501"/>
              <a:gd name="connsiteY3" fmla="*/ 0 h 663473"/>
              <a:gd name="connsiteX4" fmla="*/ 0 w 14583501"/>
              <a:gd name="connsiteY4" fmla="*/ 4918 h 663473"/>
              <a:gd name="connsiteX0" fmla="*/ 14583501 w 14583501"/>
              <a:gd name="connsiteY0" fmla="*/ 0 h 663472"/>
              <a:gd name="connsiteX1" fmla="*/ 4128446 w 14583501"/>
              <a:gd name="connsiteY1" fmla="*/ 0 h 663472"/>
              <a:gd name="connsiteX2" fmla="*/ 3632708 w 14583501"/>
              <a:gd name="connsiteY2" fmla="*/ 1 h 663472"/>
              <a:gd name="connsiteX3" fmla="*/ 2777953 w 14583501"/>
              <a:gd name="connsiteY3" fmla="*/ 0 h 663472"/>
              <a:gd name="connsiteX4" fmla="*/ 1611922 w 14583501"/>
              <a:gd name="connsiteY4" fmla="*/ 0 h 663472"/>
              <a:gd name="connsiteX5" fmla="*/ 0 w 14583501"/>
              <a:gd name="connsiteY5" fmla="*/ 4918 h 663472"/>
              <a:gd name="connsiteX0" fmla="*/ 14583501 w 14583501"/>
              <a:gd name="connsiteY0" fmla="*/ 0 h 48327"/>
              <a:gd name="connsiteX1" fmla="*/ 4128446 w 14583501"/>
              <a:gd name="connsiteY1" fmla="*/ 0 h 48327"/>
              <a:gd name="connsiteX2" fmla="*/ 3632708 w 14583501"/>
              <a:gd name="connsiteY2" fmla="*/ 1 h 48327"/>
              <a:gd name="connsiteX3" fmla="*/ 2777953 w 14583501"/>
              <a:gd name="connsiteY3" fmla="*/ 0 h 48327"/>
              <a:gd name="connsiteX4" fmla="*/ 2136887 w 14583501"/>
              <a:gd name="connsiteY4" fmla="*/ 0 h 48327"/>
              <a:gd name="connsiteX5" fmla="*/ 1611922 w 14583501"/>
              <a:gd name="connsiteY5" fmla="*/ 0 h 48327"/>
              <a:gd name="connsiteX6" fmla="*/ 0 w 14583501"/>
              <a:gd name="connsiteY6" fmla="*/ 4918 h 48327"/>
              <a:gd name="connsiteX0" fmla="*/ 14583501 w 14583501"/>
              <a:gd name="connsiteY0" fmla="*/ 0 h 48327"/>
              <a:gd name="connsiteX1" fmla="*/ 4128446 w 14583501"/>
              <a:gd name="connsiteY1" fmla="*/ 0 h 48327"/>
              <a:gd name="connsiteX2" fmla="*/ 3632708 w 14583501"/>
              <a:gd name="connsiteY2" fmla="*/ 1 h 48327"/>
              <a:gd name="connsiteX3" fmla="*/ 2777953 w 14583501"/>
              <a:gd name="connsiteY3" fmla="*/ 0 h 48327"/>
              <a:gd name="connsiteX4" fmla="*/ 2136887 w 14583501"/>
              <a:gd name="connsiteY4" fmla="*/ 0 h 48327"/>
              <a:gd name="connsiteX5" fmla="*/ 1611922 w 14583501"/>
              <a:gd name="connsiteY5" fmla="*/ 0 h 48327"/>
              <a:gd name="connsiteX6" fmla="*/ 0 w 14583501"/>
              <a:gd name="connsiteY6" fmla="*/ 4918 h 48327"/>
              <a:gd name="connsiteX0" fmla="*/ 17361454 w 17361454"/>
              <a:gd name="connsiteY0" fmla="*/ 0 h 48327"/>
              <a:gd name="connsiteX1" fmla="*/ 4128446 w 17361454"/>
              <a:gd name="connsiteY1" fmla="*/ 0 h 48327"/>
              <a:gd name="connsiteX2" fmla="*/ 3632708 w 17361454"/>
              <a:gd name="connsiteY2" fmla="*/ 1 h 48327"/>
              <a:gd name="connsiteX3" fmla="*/ 2777953 w 17361454"/>
              <a:gd name="connsiteY3" fmla="*/ 0 h 48327"/>
              <a:gd name="connsiteX4" fmla="*/ 2136887 w 17361454"/>
              <a:gd name="connsiteY4" fmla="*/ 0 h 48327"/>
              <a:gd name="connsiteX5" fmla="*/ 1611922 w 17361454"/>
              <a:gd name="connsiteY5" fmla="*/ 0 h 48327"/>
              <a:gd name="connsiteX6" fmla="*/ 0 w 17361454"/>
              <a:gd name="connsiteY6" fmla="*/ 4918 h 48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361454" h="48327">
                <a:moveTo>
                  <a:pt x="17361454" y="0"/>
                </a:moveTo>
                <a:lnTo>
                  <a:pt x="4128446" y="0"/>
                </a:lnTo>
                <a:cubicBezTo>
                  <a:pt x="2336547" y="48327"/>
                  <a:pt x="3857790" y="1"/>
                  <a:pt x="3632708" y="1"/>
                </a:cubicBezTo>
                <a:lnTo>
                  <a:pt x="2777953" y="0"/>
                </a:lnTo>
                <a:cubicBezTo>
                  <a:pt x="2454862" y="44901"/>
                  <a:pt x="2331225" y="0"/>
                  <a:pt x="2136887" y="0"/>
                </a:cubicBezTo>
                <a:cubicBezTo>
                  <a:pt x="1942549" y="0"/>
                  <a:pt x="1894282" y="44081"/>
                  <a:pt x="1611922" y="0"/>
                </a:cubicBezTo>
                <a:lnTo>
                  <a:pt x="0" y="4918"/>
                </a:lnTo>
              </a:path>
            </a:pathLst>
          </a:custGeom>
          <a:noFill/>
          <a:ln w="76200" cmpd="thinThick">
            <a:solidFill>
              <a:srgbClr val="2F82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2" name="圆角矩形 18"/>
          <p:cNvSpPr/>
          <p:nvPr/>
        </p:nvSpPr>
        <p:spPr>
          <a:xfrm>
            <a:off x="3491880" y="2901934"/>
            <a:ext cx="2952328" cy="743090"/>
          </a:xfrm>
          <a:prstGeom prst="roundRect">
            <a:avLst>
              <a:gd name="adj" fmla="val 36824"/>
            </a:avLst>
          </a:prstGeom>
          <a:solidFill>
            <a:srgbClr val="2F82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zh-CN" sz="1500" b="1" dirty="0" smtClean="0">
                <a:latin typeface="Arial" pitchFamily="34" charset="0"/>
                <a:ea typeface="微软雅黑" pitchFamily="34" charset="-122"/>
                <a:cs typeface="Arial" pitchFamily="34" charset="0"/>
              </a:rPr>
              <a:t>МКУК «</a:t>
            </a:r>
            <a:r>
              <a:rPr lang="ru-RU" altLang="zh-CN" sz="1500" b="1" dirty="0" err="1" smtClean="0">
                <a:latin typeface="Arial" pitchFamily="34" charset="0"/>
                <a:ea typeface="微软雅黑" pitchFamily="34" charset="-122"/>
                <a:cs typeface="Arial" pitchFamily="34" charset="0"/>
              </a:rPr>
              <a:t>Старооскольский</a:t>
            </a:r>
            <a:r>
              <a:rPr lang="ru-RU" altLang="zh-CN" sz="1500" b="1" dirty="0" smtClean="0">
                <a:latin typeface="Arial" pitchFamily="34" charset="0"/>
                <a:ea typeface="微软雅黑" pitchFamily="34" charset="-122"/>
                <a:cs typeface="Arial" pitchFamily="34" charset="0"/>
              </a:rPr>
              <a:t> краеведческий музей»</a:t>
            </a:r>
            <a:endParaRPr lang="zh-CN" altLang="en-US" sz="1500" b="1" dirty="0">
              <a:latin typeface="Arial" pitchFamily="34" charset="0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123" name="Прямоугольник 122"/>
          <p:cNvSpPr/>
          <p:nvPr/>
        </p:nvSpPr>
        <p:spPr>
          <a:xfrm>
            <a:off x="4050658" y="3769682"/>
            <a:ext cx="2056525" cy="4514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400"/>
              </a:lnSpc>
            </a:pPr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«Сохраним историю </a:t>
            </a:r>
          </a:p>
          <a:p>
            <a:pPr algn="ctr">
              <a:lnSpc>
                <a:spcPts val="1400"/>
              </a:lnSpc>
            </a:pPr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вместе»</a:t>
            </a:r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4" name="圆角矩形 18"/>
          <p:cNvSpPr/>
          <p:nvPr/>
        </p:nvSpPr>
        <p:spPr>
          <a:xfrm>
            <a:off x="611560" y="2901934"/>
            <a:ext cx="2232248" cy="721024"/>
          </a:xfrm>
          <a:prstGeom prst="roundRect">
            <a:avLst>
              <a:gd name="adj" fmla="val 36824"/>
            </a:avLst>
          </a:prstGeom>
          <a:solidFill>
            <a:srgbClr val="2F82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zh-CN" sz="1500" b="1" dirty="0" smtClean="0">
                <a:latin typeface="Arial" pitchFamily="34" charset="0"/>
                <a:ea typeface="微软雅黑" pitchFamily="34" charset="-122"/>
                <a:cs typeface="Arial" pitchFamily="34" charset="0"/>
              </a:rPr>
              <a:t>Центр культурного развития Солдатской с/т</a:t>
            </a:r>
            <a:endParaRPr lang="zh-CN" altLang="en-US" sz="1500" b="1" dirty="0">
              <a:latin typeface="Arial" pitchFamily="34" charset="0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125" name="Прямоугольник 124"/>
          <p:cNvSpPr/>
          <p:nvPr/>
        </p:nvSpPr>
        <p:spPr>
          <a:xfrm>
            <a:off x="362796" y="3770650"/>
            <a:ext cx="2943178" cy="8104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400"/>
              </a:lnSpc>
            </a:pPr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«Возрождение традиций </a:t>
            </a:r>
          </a:p>
          <a:p>
            <a:pPr algn="ctr">
              <a:lnSpc>
                <a:spcPts val="1400"/>
              </a:lnSpc>
            </a:pPr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 художественной обработке </a:t>
            </a:r>
          </a:p>
          <a:p>
            <a:pPr algn="ctr">
              <a:lnSpc>
                <a:spcPts val="1400"/>
              </a:lnSpc>
            </a:pPr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древесины с привлечением</a:t>
            </a:r>
          </a:p>
          <a:p>
            <a:pPr algn="ctr">
              <a:lnSpc>
                <a:spcPts val="1400"/>
              </a:lnSpc>
            </a:pPr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молодежи СГО»</a:t>
            </a:r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6" name="圆角矩形 18"/>
          <p:cNvSpPr/>
          <p:nvPr/>
        </p:nvSpPr>
        <p:spPr>
          <a:xfrm>
            <a:off x="6732240" y="2924000"/>
            <a:ext cx="2232248" cy="721024"/>
          </a:xfrm>
          <a:prstGeom prst="roundRect">
            <a:avLst>
              <a:gd name="adj" fmla="val 36824"/>
            </a:avLst>
          </a:prstGeom>
          <a:solidFill>
            <a:srgbClr val="2F82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zh-CN" sz="1500" b="1" dirty="0" smtClean="0">
                <a:latin typeface="Arial" pitchFamily="34" charset="0"/>
                <a:ea typeface="微软雅黑" pitchFamily="34" charset="-122"/>
                <a:cs typeface="Arial" pitchFamily="34" charset="0"/>
              </a:rPr>
              <a:t>МАУК «</a:t>
            </a:r>
            <a:r>
              <a:rPr lang="ru-RU" altLang="zh-CN" sz="1500" b="1" dirty="0" err="1" smtClean="0">
                <a:latin typeface="Arial" pitchFamily="34" charset="0"/>
                <a:ea typeface="微软雅黑" pitchFamily="34" charset="-122"/>
                <a:cs typeface="Arial" pitchFamily="34" charset="0"/>
              </a:rPr>
              <a:t>Старооскольский</a:t>
            </a:r>
            <a:r>
              <a:rPr lang="ru-RU" altLang="zh-CN" sz="1500" b="1" dirty="0" smtClean="0">
                <a:latin typeface="Arial" pitchFamily="34" charset="0"/>
                <a:ea typeface="微软雅黑" pitchFamily="34" charset="-122"/>
                <a:cs typeface="Arial" pitchFamily="34" charset="0"/>
              </a:rPr>
              <a:t> зоопарк»</a:t>
            </a:r>
            <a:endParaRPr lang="zh-CN" altLang="en-US" sz="1500" b="1" dirty="0">
              <a:latin typeface="Arial" pitchFamily="34" charset="0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127" name="Прямоугольник 126"/>
          <p:cNvSpPr/>
          <p:nvPr/>
        </p:nvSpPr>
        <p:spPr>
          <a:xfrm>
            <a:off x="7273763" y="3733195"/>
            <a:ext cx="1174552" cy="2718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400"/>
              </a:lnSpc>
            </a:pPr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sz="1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Эко-парк</a:t>
            </a:r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»</a:t>
            </a:r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8" name="椭圆 10"/>
          <p:cNvSpPr/>
          <p:nvPr/>
        </p:nvSpPr>
        <p:spPr>
          <a:xfrm>
            <a:off x="-2556792" y="5445224"/>
            <a:ext cx="11700792" cy="32570"/>
          </a:xfrm>
          <a:custGeom>
            <a:avLst/>
            <a:gdLst>
              <a:gd name="connsiteX0" fmla="*/ 0 w 6192688"/>
              <a:gd name="connsiteY0" fmla="*/ 0 h 1261899"/>
              <a:gd name="connsiteX1" fmla="*/ 1656183 w 6192688"/>
              <a:gd name="connsiteY1" fmla="*/ 0 h 1261899"/>
              <a:gd name="connsiteX2" fmla="*/ 4179979 w 6192688"/>
              <a:gd name="connsiteY2" fmla="*/ 0 h 1261899"/>
              <a:gd name="connsiteX3" fmla="*/ 6192688 w 6192688"/>
              <a:gd name="connsiteY3" fmla="*/ 0 h 1261899"/>
              <a:gd name="connsiteX4" fmla="*/ 6192688 w 6192688"/>
              <a:gd name="connsiteY4" fmla="*/ 72008 h 1261899"/>
              <a:gd name="connsiteX5" fmla="*/ 4176343 w 6192688"/>
              <a:gd name="connsiteY5" fmla="*/ 72008 h 1261899"/>
              <a:gd name="connsiteX6" fmla="*/ 2918081 w 6192688"/>
              <a:gd name="connsiteY6" fmla="*/ 1261899 h 1261899"/>
              <a:gd name="connsiteX7" fmla="*/ 1659819 w 6192688"/>
              <a:gd name="connsiteY7" fmla="*/ 72008 h 1261899"/>
              <a:gd name="connsiteX8" fmla="*/ 0 w 6192688"/>
              <a:gd name="connsiteY8" fmla="*/ 72008 h 1261899"/>
              <a:gd name="connsiteX9" fmla="*/ 91440 w 6192688"/>
              <a:gd name="connsiteY9" fmla="*/ 91440 h 1261899"/>
              <a:gd name="connsiteX0" fmla="*/ 1656183 w 6192688"/>
              <a:gd name="connsiteY0" fmla="*/ 0 h 1261899"/>
              <a:gd name="connsiteX1" fmla="*/ 4179979 w 6192688"/>
              <a:gd name="connsiteY1" fmla="*/ 0 h 1261899"/>
              <a:gd name="connsiteX2" fmla="*/ 6192688 w 6192688"/>
              <a:gd name="connsiteY2" fmla="*/ 0 h 1261899"/>
              <a:gd name="connsiteX3" fmla="*/ 6192688 w 6192688"/>
              <a:gd name="connsiteY3" fmla="*/ 72008 h 1261899"/>
              <a:gd name="connsiteX4" fmla="*/ 4176343 w 6192688"/>
              <a:gd name="connsiteY4" fmla="*/ 72008 h 1261899"/>
              <a:gd name="connsiteX5" fmla="*/ 2918081 w 6192688"/>
              <a:gd name="connsiteY5" fmla="*/ 1261899 h 1261899"/>
              <a:gd name="connsiteX6" fmla="*/ 1659819 w 6192688"/>
              <a:gd name="connsiteY6" fmla="*/ 72008 h 1261899"/>
              <a:gd name="connsiteX7" fmla="*/ 0 w 6192688"/>
              <a:gd name="connsiteY7" fmla="*/ 72008 h 1261899"/>
              <a:gd name="connsiteX8" fmla="*/ 91440 w 6192688"/>
              <a:gd name="connsiteY8" fmla="*/ 91440 h 1261899"/>
              <a:gd name="connsiteX0" fmla="*/ 4179979 w 6192688"/>
              <a:gd name="connsiteY0" fmla="*/ 0 h 1261899"/>
              <a:gd name="connsiteX1" fmla="*/ 6192688 w 6192688"/>
              <a:gd name="connsiteY1" fmla="*/ 0 h 1261899"/>
              <a:gd name="connsiteX2" fmla="*/ 6192688 w 6192688"/>
              <a:gd name="connsiteY2" fmla="*/ 72008 h 1261899"/>
              <a:gd name="connsiteX3" fmla="*/ 4176343 w 6192688"/>
              <a:gd name="connsiteY3" fmla="*/ 72008 h 1261899"/>
              <a:gd name="connsiteX4" fmla="*/ 2918081 w 6192688"/>
              <a:gd name="connsiteY4" fmla="*/ 1261899 h 1261899"/>
              <a:gd name="connsiteX5" fmla="*/ 1659819 w 6192688"/>
              <a:gd name="connsiteY5" fmla="*/ 72008 h 1261899"/>
              <a:gd name="connsiteX6" fmla="*/ 0 w 6192688"/>
              <a:gd name="connsiteY6" fmla="*/ 72008 h 1261899"/>
              <a:gd name="connsiteX7" fmla="*/ 91440 w 6192688"/>
              <a:gd name="connsiteY7" fmla="*/ 91440 h 1261899"/>
              <a:gd name="connsiteX0" fmla="*/ 6192688 w 6192688"/>
              <a:gd name="connsiteY0" fmla="*/ 0 h 1261899"/>
              <a:gd name="connsiteX1" fmla="*/ 6192688 w 6192688"/>
              <a:gd name="connsiteY1" fmla="*/ 72008 h 1261899"/>
              <a:gd name="connsiteX2" fmla="*/ 4176343 w 6192688"/>
              <a:gd name="connsiteY2" fmla="*/ 72008 h 1261899"/>
              <a:gd name="connsiteX3" fmla="*/ 2918081 w 6192688"/>
              <a:gd name="connsiteY3" fmla="*/ 1261899 h 1261899"/>
              <a:gd name="connsiteX4" fmla="*/ 1659819 w 6192688"/>
              <a:gd name="connsiteY4" fmla="*/ 72008 h 1261899"/>
              <a:gd name="connsiteX5" fmla="*/ 0 w 6192688"/>
              <a:gd name="connsiteY5" fmla="*/ 72008 h 1261899"/>
              <a:gd name="connsiteX6" fmla="*/ 91440 w 6192688"/>
              <a:gd name="connsiteY6" fmla="*/ 91440 h 1261899"/>
              <a:gd name="connsiteX0" fmla="*/ 6192688 w 6192688"/>
              <a:gd name="connsiteY0" fmla="*/ 7233 h 1197124"/>
              <a:gd name="connsiteX1" fmla="*/ 4176343 w 6192688"/>
              <a:gd name="connsiteY1" fmla="*/ 7233 h 1197124"/>
              <a:gd name="connsiteX2" fmla="*/ 2918081 w 6192688"/>
              <a:gd name="connsiteY2" fmla="*/ 1197124 h 1197124"/>
              <a:gd name="connsiteX3" fmla="*/ 1659819 w 6192688"/>
              <a:gd name="connsiteY3" fmla="*/ 7233 h 1197124"/>
              <a:gd name="connsiteX4" fmla="*/ 0 w 6192688"/>
              <a:gd name="connsiteY4" fmla="*/ 7233 h 1197124"/>
              <a:gd name="connsiteX5" fmla="*/ 91440 w 6192688"/>
              <a:gd name="connsiteY5" fmla="*/ 26665 h 1197124"/>
              <a:gd name="connsiteX0" fmla="*/ 6101248 w 6101248"/>
              <a:gd name="connsiteY0" fmla="*/ 0 h 1189891"/>
              <a:gd name="connsiteX1" fmla="*/ 4084903 w 6101248"/>
              <a:gd name="connsiteY1" fmla="*/ 0 h 1189891"/>
              <a:gd name="connsiteX2" fmla="*/ 2826641 w 6101248"/>
              <a:gd name="connsiteY2" fmla="*/ 1189891 h 1189891"/>
              <a:gd name="connsiteX3" fmla="*/ 1568379 w 6101248"/>
              <a:gd name="connsiteY3" fmla="*/ 0 h 1189891"/>
              <a:gd name="connsiteX4" fmla="*/ 0 w 6101248"/>
              <a:gd name="connsiteY4" fmla="*/ 19432 h 1189891"/>
              <a:gd name="connsiteX0" fmla="*/ 6144791 w 6144791"/>
              <a:gd name="connsiteY0" fmla="*/ 0 h 1189891"/>
              <a:gd name="connsiteX1" fmla="*/ 4128446 w 6144791"/>
              <a:gd name="connsiteY1" fmla="*/ 0 h 1189891"/>
              <a:gd name="connsiteX2" fmla="*/ 2870184 w 6144791"/>
              <a:gd name="connsiteY2" fmla="*/ 1189891 h 1189891"/>
              <a:gd name="connsiteX3" fmla="*/ 1611922 w 6144791"/>
              <a:gd name="connsiteY3" fmla="*/ 0 h 1189891"/>
              <a:gd name="connsiteX4" fmla="*/ 0 w 6144791"/>
              <a:gd name="connsiteY4" fmla="*/ 4918 h 1189891"/>
              <a:gd name="connsiteX0" fmla="*/ 9163763 w 9163763"/>
              <a:gd name="connsiteY0" fmla="*/ 14515 h 1189891"/>
              <a:gd name="connsiteX1" fmla="*/ 4128446 w 9163763"/>
              <a:gd name="connsiteY1" fmla="*/ 0 h 1189891"/>
              <a:gd name="connsiteX2" fmla="*/ 2870184 w 9163763"/>
              <a:gd name="connsiteY2" fmla="*/ 1189891 h 1189891"/>
              <a:gd name="connsiteX3" fmla="*/ 1611922 w 9163763"/>
              <a:gd name="connsiteY3" fmla="*/ 0 h 1189891"/>
              <a:gd name="connsiteX4" fmla="*/ 0 w 9163763"/>
              <a:gd name="connsiteY4" fmla="*/ 4918 h 1189891"/>
              <a:gd name="connsiteX0" fmla="*/ 14583501 w 14583501"/>
              <a:gd name="connsiteY0" fmla="*/ 0 h 1189891"/>
              <a:gd name="connsiteX1" fmla="*/ 4128446 w 14583501"/>
              <a:gd name="connsiteY1" fmla="*/ 0 h 1189891"/>
              <a:gd name="connsiteX2" fmla="*/ 2870184 w 14583501"/>
              <a:gd name="connsiteY2" fmla="*/ 1189891 h 1189891"/>
              <a:gd name="connsiteX3" fmla="*/ 1611922 w 14583501"/>
              <a:gd name="connsiteY3" fmla="*/ 0 h 1189891"/>
              <a:gd name="connsiteX4" fmla="*/ 0 w 14583501"/>
              <a:gd name="connsiteY4" fmla="*/ 4918 h 1189891"/>
              <a:gd name="connsiteX0" fmla="*/ 14583501 w 14583501"/>
              <a:gd name="connsiteY0" fmla="*/ 0 h 663473"/>
              <a:gd name="connsiteX1" fmla="*/ 4128446 w 14583501"/>
              <a:gd name="connsiteY1" fmla="*/ 0 h 663473"/>
              <a:gd name="connsiteX2" fmla="*/ 2777953 w 14583501"/>
              <a:gd name="connsiteY2" fmla="*/ 0 h 663473"/>
              <a:gd name="connsiteX3" fmla="*/ 1611922 w 14583501"/>
              <a:gd name="connsiteY3" fmla="*/ 0 h 663473"/>
              <a:gd name="connsiteX4" fmla="*/ 0 w 14583501"/>
              <a:gd name="connsiteY4" fmla="*/ 4918 h 663473"/>
              <a:gd name="connsiteX0" fmla="*/ 14583501 w 14583501"/>
              <a:gd name="connsiteY0" fmla="*/ 0 h 663472"/>
              <a:gd name="connsiteX1" fmla="*/ 4128446 w 14583501"/>
              <a:gd name="connsiteY1" fmla="*/ 0 h 663472"/>
              <a:gd name="connsiteX2" fmla="*/ 3632708 w 14583501"/>
              <a:gd name="connsiteY2" fmla="*/ 1 h 663472"/>
              <a:gd name="connsiteX3" fmla="*/ 2777953 w 14583501"/>
              <a:gd name="connsiteY3" fmla="*/ 0 h 663472"/>
              <a:gd name="connsiteX4" fmla="*/ 1611922 w 14583501"/>
              <a:gd name="connsiteY4" fmla="*/ 0 h 663472"/>
              <a:gd name="connsiteX5" fmla="*/ 0 w 14583501"/>
              <a:gd name="connsiteY5" fmla="*/ 4918 h 663472"/>
              <a:gd name="connsiteX0" fmla="*/ 14583501 w 14583501"/>
              <a:gd name="connsiteY0" fmla="*/ 0 h 48327"/>
              <a:gd name="connsiteX1" fmla="*/ 4128446 w 14583501"/>
              <a:gd name="connsiteY1" fmla="*/ 0 h 48327"/>
              <a:gd name="connsiteX2" fmla="*/ 3632708 w 14583501"/>
              <a:gd name="connsiteY2" fmla="*/ 1 h 48327"/>
              <a:gd name="connsiteX3" fmla="*/ 2777953 w 14583501"/>
              <a:gd name="connsiteY3" fmla="*/ 0 h 48327"/>
              <a:gd name="connsiteX4" fmla="*/ 2136887 w 14583501"/>
              <a:gd name="connsiteY4" fmla="*/ 0 h 48327"/>
              <a:gd name="connsiteX5" fmla="*/ 1611922 w 14583501"/>
              <a:gd name="connsiteY5" fmla="*/ 0 h 48327"/>
              <a:gd name="connsiteX6" fmla="*/ 0 w 14583501"/>
              <a:gd name="connsiteY6" fmla="*/ 4918 h 48327"/>
              <a:gd name="connsiteX0" fmla="*/ 14583501 w 14583501"/>
              <a:gd name="connsiteY0" fmla="*/ 0 h 48327"/>
              <a:gd name="connsiteX1" fmla="*/ 4128446 w 14583501"/>
              <a:gd name="connsiteY1" fmla="*/ 0 h 48327"/>
              <a:gd name="connsiteX2" fmla="*/ 3632708 w 14583501"/>
              <a:gd name="connsiteY2" fmla="*/ 1 h 48327"/>
              <a:gd name="connsiteX3" fmla="*/ 2777953 w 14583501"/>
              <a:gd name="connsiteY3" fmla="*/ 0 h 48327"/>
              <a:gd name="connsiteX4" fmla="*/ 2136887 w 14583501"/>
              <a:gd name="connsiteY4" fmla="*/ 0 h 48327"/>
              <a:gd name="connsiteX5" fmla="*/ 1611922 w 14583501"/>
              <a:gd name="connsiteY5" fmla="*/ 0 h 48327"/>
              <a:gd name="connsiteX6" fmla="*/ 0 w 14583501"/>
              <a:gd name="connsiteY6" fmla="*/ 4918 h 48327"/>
              <a:gd name="connsiteX0" fmla="*/ 17361454 w 17361454"/>
              <a:gd name="connsiteY0" fmla="*/ 0 h 48327"/>
              <a:gd name="connsiteX1" fmla="*/ 4128446 w 17361454"/>
              <a:gd name="connsiteY1" fmla="*/ 0 h 48327"/>
              <a:gd name="connsiteX2" fmla="*/ 3632708 w 17361454"/>
              <a:gd name="connsiteY2" fmla="*/ 1 h 48327"/>
              <a:gd name="connsiteX3" fmla="*/ 2777953 w 17361454"/>
              <a:gd name="connsiteY3" fmla="*/ 0 h 48327"/>
              <a:gd name="connsiteX4" fmla="*/ 2136887 w 17361454"/>
              <a:gd name="connsiteY4" fmla="*/ 0 h 48327"/>
              <a:gd name="connsiteX5" fmla="*/ 1611922 w 17361454"/>
              <a:gd name="connsiteY5" fmla="*/ 0 h 48327"/>
              <a:gd name="connsiteX6" fmla="*/ 0 w 17361454"/>
              <a:gd name="connsiteY6" fmla="*/ 4918 h 48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361454" h="48327">
                <a:moveTo>
                  <a:pt x="17361454" y="0"/>
                </a:moveTo>
                <a:lnTo>
                  <a:pt x="4128446" y="0"/>
                </a:lnTo>
                <a:cubicBezTo>
                  <a:pt x="2336547" y="48327"/>
                  <a:pt x="3857790" y="1"/>
                  <a:pt x="3632708" y="1"/>
                </a:cubicBezTo>
                <a:lnTo>
                  <a:pt x="2777953" y="0"/>
                </a:lnTo>
                <a:cubicBezTo>
                  <a:pt x="2454862" y="44901"/>
                  <a:pt x="2331225" y="0"/>
                  <a:pt x="2136887" y="0"/>
                </a:cubicBezTo>
                <a:cubicBezTo>
                  <a:pt x="1942549" y="0"/>
                  <a:pt x="1894282" y="44081"/>
                  <a:pt x="1611922" y="0"/>
                </a:cubicBezTo>
                <a:lnTo>
                  <a:pt x="0" y="4918"/>
                </a:lnTo>
              </a:path>
            </a:pathLst>
          </a:custGeom>
          <a:noFill/>
          <a:ln w="76200" cmpd="thinThick">
            <a:solidFill>
              <a:srgbClr val="2F82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9" name="圆角矩形 18"/>
          <p:cNvSpPr/>
          <p:nvPr/>
        </p:nvSpPr>
        <p:spPr>
          <a:xfrm>
            <a:off x="3131840" y="4581128"/>
            <a:ext cx="2952328" cy="743090"/>
          </a:xfrm>
          <a:prstGeom prst="roundRect">
            <a:avLst>
              <a:gd name="adj" fmla="val 36824"/>
            </a:avLst>
          </a:prstGeom>
          <a:solidFill>
            <a:srgbClr val="2F82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zh-CN" sz="1500" b="1" dirty="0" smtClean="0">
                <a:latin typeface="Arial" pitchFamily="34" charset="0"/>
                <a:ea typeface="微软雅黑" pitchFamily="34" charset="-122"/>
                <a:cs typeface="Arial" pitchFamily="34" charset="0"/>
              </a:rPr>
              <a:t>МБУ ДО «Детская школа искусств с. Федосеевка»</a:t>
            </a:r>
            <a:endParaRPr lang="zh-CN" altLang="en-US" sz="1500" b="1" dirty="0">
              <a:latin typeface="Arial" pitchFamily="34" charset="0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130" name="Прямоугольник 129"/>
          <p:cNvSpPr/>
          <p:nvPr/>
        </p:nvSpPr>
        <p:spPr>
          <a:xfrm>
            <a:off x="3131840" y="5498842"/>
            <a:ext cx="2916503" cy="8104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400"/>
              </a:lnSpc>
            </a:pPr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«Воссоздание цикла событий </a:t>
            </a:r>
          </a:p>
          <a:p>
            <a:pPr algn="ctr">
              <a:lnSpc>
                <a:spcPts val="1400"/>
              </a:lnSpc>
            </a:pPr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календарных праздников </a:t>
            </a:r>
          </a:p>
          <a:p>
            <a:pPr algn="ctr">
              <a:lnSpc>
                <a:spcPts val="1400"/>
              </a:lnSpc>
            </a:pPr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Белгородской области </a:t>
            </a:r>
          </a:p>
          <a:p>
            <a:pPr algn="ctr">
              <a:lnSpc>
                <a:spcPts val="1400"/>
              </a:lnSpc>
            </a:pPr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«Глоток из родника традиций»</a:t>
            </a:r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1" name="圆角矩形 18"/>
          <p:cNvSpPr/>
          <p:nvPr/>
        </p:nvSpPr>
        <p:spPr>
          <a:xfrm>
            <a:off x="107504" y="4581128"/>
            <a:ext cx="2664296" cy="721024"/>
          </a:xfrm>
          <a:prstGeom prst="roundRect">
            <a:avLst>
              <a:gd name="adj" fmla="val 36824"/>
            </a:avLst>
          </a:prstGeom>
          <a:solidFill>
            <a:srgbClr val="2F82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zh-CN" sz="1500" b="1" dirty="0" smtClean="0">
                <a:latin typeface="Arial" pitchFamily="34" charset="0"/>
                <a:ea typeface="微软雅黑" pitchFamily="34" charset="-122"/>
                <a:cs typeface="Arial" pitchFamily="34" charset="0"/>
              </a:rPr>
              <a:t>МАУК «Центр культурного развития «Молодежный»</a:t>
            </a:r>
            <a:endParaRPr lang="zh-CN" altLang="en-US" sz="1500" b="1" dirty="0">
              <a:latin typeface="Arial" pitchFamily="34" charset="0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132" name="Прямоугольник 131"/>
          <p:cNvSpPr/>
          <p:nvPr/>
        </p:nvSpPr>
        <p:spPr>
          <a:xfrm>
            <a:off x="343823" y="5462354"/>
            <a:ext cx="2139945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400"/>
              </a:lnSpc>
            </a:pPr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«Танцплощадка </a:t>
            </a:r>
          </a:p>
          <a:p>
            <a:pPr algn="ctr">
              <a:lnSpc>
                <a:spcPts val="1400"/>
              </a:lnSpc>
            </a:pPr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под открытым небом </a:t>
            </a:r>
          </a:p>
          <a:p>
            <a:pPr algn="ctr">
              <a:lnSpc>
                <a:spcPts val="1400"/>
              </a:lnSpc>
            </a:pPr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sz="1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Танц-град</a:t>
            </a:r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»</a:t>
            </a:r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3" name="圆角矩形 18"/>
          <p:cNvSpPr/>
          <p:nvPr/>
        </p:nvSpPr>
        <p:spPr>
          <a:xfrm>
            <a:off x="6732240" y="4603194"/>
            <a:ext cx="2232248" cy="721024"/>
          </a:xfrm>
          <a:prstGeom prst="roundRect">
            <a:avLst>
              <a:gd name="adj" fmla="val 36824"/>
            </a:avLst>
          </a:prstGeom>
          <a:solidFill>
            <a:srgbClr val="2F82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zh-CN" sz="1500" b="1" dirty="0" smtClean="0">
                <a:latin typeface="Arial" pitchFamily="34" charset="0"/>
                <a:ea typeface="微软雅黑" pitchFamily="34" charset="-122"/>
                <a:cs typeface="Arial" pitchFamily="34" charset="0"/>
              </a:rPr>
              <a:t>МБУК «</a:t>
            </a:r>
            <a:r>
              <a:rPr lang="ru-RU" altLang="zh-CN" sz="1500" b="1" dirty="0" err="1" smtClean="0">
                <a:latin typeface="Arial" pitchFamily="34" charset="0"/>
                <a:ea typeface="微软雅黑" pitchFamily="34" charset="-122"/>
                <a:cs typeface="Arial" pitchFamily="34" charset="0"/>
              </a:rPr>
              <a:t>Старооскольский</a:t>
            </a:r>
            <a:r>
              <a:rPr lang="ru-RU" altLang="zh-CN" sz="1500" b="1" dirty="0" smtClean="0">
                <a:latin typeface="Arial" pitchFamily="34" charset="0"/>
                <a:ea typeface="微软雅黑" pitchFamily="34" charset="-122"/>
                <a:cs typeface="Arial" pitchFamily="34" charset="0"/>
              </a:rPr>
              <a:t> ТМЦ»</a:t>
            </a:r>
            <a:endParaRPr lang="zh-CN" altLang="en-US" sz="1500" b="1" dirty="0">
              <a:latin typeface="Arial" pitchFamily="34" charset="0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134" name="Прямоугольник 133"/>
          <p:cNvSpPr/>
          <p:nvPr/>
        </p:nvSpPr>
        <p:spPr>
          <a:xfrm>
            <a:off x="6598610" y="5517232"/>
            <a:ext cx="2524857" cy="8104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400"/>
              </a:lnSpc>
            </a:pPr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«Организация работы </a:t>
            </a:r>
          </a:p>
          <a:p>
            <a:pPr algn="ctr">
              <a:lnSpc>
                <a:spcPts val="1400"/>
              </a:lnSpc>
            </a:pPr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летней творческой </a:t>
            </a:r>
          </a:p>
          <a:p>
            <a:pPr algn="ctr">
              <a:lnSpc>
                <a:spcPts val="1400"/>
              </a:lnSpc>
            </a:pPr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интерактивной площадки </a:t>
            </a:r>
          </a:p>
          <a:p>
            <a:pPr algn="ctr">
              <a:lnSpc>
                <a:spcPts val="1400"/>
              </a:lnSpc>
            </a:pPr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для детей «ART фабрика»</a:t>
            </a:r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7584" y="6418203"/>
            <a:ext cx="788436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 smtClean="0">
                <a:latin typeface="Arial" pitchFamily="34" charset="0"/>
                <a:cs typeface="Arial" pitchFamily="34" charset="0"/>
              </a:rPr>
              <a:t>УПРАВЛЕНИЕ КУЛЬТУРЫ АДМИНИСТРАЦИИ СТАРООСКОЛЬСКОГО ГОРОДСКОГО ОКРУГА</a:t>
            </a:r>
            <a:endParaRPr lang="ru-RU" sz="13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2" descr="C:\РАБОТА\АРХИВ\МАТЕРИАЛЫ\лого\logo9-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6353944"/>
            <a:ext cx="482352" cy="482352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0" y="0"/>
            <a:ext cx="9144000" cy="1124744"/>
          </a:xfrm>
          <a:prstGeom prst="rect">
            <a:avLst/>
          </a:prstGeom>
          <a:solidFill>
            <a:srgbClr val="2F82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组合 41"/>
          <p:cNvGrpSpPr>
            <a:grpSpLocks/>
          </p:cNvGrpSpPr>
          <p:nvPr/>
        </p:nvGrpSpPr>
        <p:grpSpPr bwMode="auto">
          <a:xfrm>
            <a:off x="251520" y="1401402"/>
            <a:ext cx="4032448" cy="1379526"/>
            <a:chOff x="22390" y="788551"/>
            <a:chExt cx="5477922" cy="1873592"/>
          </a:xfrm>
        </p:grpSpPr>
        <p:cxnSp>
          <p:nvCxnSpPr>
            <p:cNvPr id="59" name="直接连接符​​ 6"/>
            <p:cNvCxnSpPr/>
            <p:nvPr/>
          </p:nvCxnSpPr>
          <p:spPr>
            <a:xfrm flipV="1">
              <a:off x="1978791" y="1766522"/>
              <a:ext cx="3043187" cy="3174"/>
            </a:xfrm>
            <a:prstGeom prst="line">
              <a:avLst/>
            </a:prstGeom>
            <a:ln w="57150">
              <a:solidFill>
                <a:srgbClr val="2F82B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椭圆​​ 40"/>
            <p:cNvSpPr>
              <a:spLocks noChangeArrowheads="1"/>
            </p:cNvSpPr>
            <p:nvPr/>
          </p:nvSpPr>
          <p:spPr bwMode="auto">
            <a:xfrm rot="16200000">
              <a:off x="22392" y="788549"/>
              <a:ext cx="1873592" cy="1873595"/>
            </a:xfrm>
            <a:prstGeom prst="ellipse">
              <a:avLst/>
            </a:prstGeom>
            <a:solidFill>
              <a:srgbClr val="FFC000"/>
            </a:solidFill>
            <a:ln w="38100" algn="ctr">
              <a:solidFill>
                <a:schemeClr val="bg1"/>
              </a:solidFill>
              <a:round/>
              <a:headEnd/>
              <a:tailEnd/>
            </a:ln>
            <a:effectLst>
              <a:innerShdw blurRad="114300">
                <a:prstClr val="black"/>
              </a:innerShdw>
            </a:effectLst>
          </p:spPr>
          <p:txBody>
            <a:bodyPr vert="eaVert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chemeClr val="lt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1" name="矩形​​ 9"/>
            <p:cNvSpPr/>
            <p:nvPr/>
          </p:nvSpPr>
          <p:spPr>
            <a:xfrm>
              <a:off x="2419323" y="1277591"/>
              <a:ext cx="3080989" cy="488931"/>
            </a:xfrm>
            <a:prstGeom prst="rect">
              <a:avLst/>
            </a:prstGeom>
            <a:solidFill>
              <a:srgbClr val="2F82BB"/>
            </a:solidFill>
            <a:ln w="57150">
              <a:solidFill>
                <a:srgbClr val="2F82B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altLang="zh-CN" b="1" dirty="0" smtClean="0">
                <a:latin typeface="Arial" pitchFamily="34" charset="0"/>
                <a:ea typeface="微软雅黑" pitchFamily="34" charset="-122"/>
                <a:cs typeface="Arial" pitchFamily="34" charset="0"/>
              </a:endParaRPr>
            </a:p>
          </p:txBody>
        </p:sp>
      </p:grpSp>
      <p:sp>
        <p:nvSpPr>
          <p:cNvPr id="73" name="Прямоугольник 72"/>
          <p:cNvSpPr/>
          <p:nvPr/>
        </p:nvSpPr>
        <p:spPr>
          <a:xfrm>
            <a:off x="1938227" y="2121482"/>
            <a:ext cx="236122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altLang="zh-CN" sz="3000" b="1" dirty="0" smtClean="0">
                <a:solidFill>
                  <a:prstClr val="white"/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500,0</a:t>
            </a:r>
            <a:r>
              <a:rPr lang="ru-RU" altLang="zh-CN" b="1" dirty="0" smtClean="0">
                <a:solidFill>
                  <a:prstClr val="white"/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 </a:t>
            </a:r>
            <a:r>
              <a:rPr lang="ru-RU" altLang="zh-CN" sz="1500" b="1" dirty="0" smtClean="0">
                <a:solidFill>
                  <a:prstClr val="white"/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тыс. рублей</a:t>
            </a:r>
            <a:endParaRPr lang="zh-CN" altLang="en-US" sz="1500" b="1" dirty="0">
              <a:solidFill>
                <a:prstClr val="white"/>
              </a:solidFill>
              <a:latin typeface="Arial" pitchFamily="34" charset="0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77" name="Прямоугольник 76"/>
          <p:cNvSpPr/>
          <p:nvPr/>
        </p:nvSpPr>
        <p:spPr>
          <a:xfrm>
            <a:off x="1979712" y="1761442"/>
            <a:ext cx="23026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УК «</a:t>
            </a:r>
            <a:r>
              <a:rPr lang="ru-RU" sz="1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Металлоинвест</a:t>
            </a:r>
            <a:r>
              <a:rPr lang="ru-RU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»</a:t>
            </a:r>
            <a:endParaRPr lang="ru-RU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" name="Прямоугольник 79"/>
          <p:cNvSpPr/>
          <p:nvPr/>
        </p:nvSpPr>
        <p:spPr>
          <a:xfrm>
            <a:off x="428574" y="1681303"/>
            <a:ext cx="1047082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проекта </a:t>
            </a:r>
            <a:endParaRPr lang="ru-RU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文本框 2"/>
          <p:cNvSpPr txBox="1"/>
          <p:nvPr/>
        </p:nvSpPr>
        <p:spPr>
          <a:xfrm>
            <a:off x="0" y="313492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zh-CN" sz="2700" b="1" dirty="0" smtClean="0">
                <a:solidFill>
                  <a:schemeClr val="bg1"/>
                </a:solidFill>
                <a:latin typeface="Arial" pitchFamily="34" charset="0"/>
                <a:ea typeface="Kozuka Gothic Pr6N M" panose="020B0700000000000000" pitchFamily="34" charset="-128"/>
                <a:cs typeface="Arial" pitchFamily="34" charset="0"/>
              </a:rPr>
              <a:t>ГРАНТОВЫЙ КОНКУРС «СДЕЛАЕМ МИР ЯРЧЕ!»</a:t>
            </a:r>
          </a:p>
        </p:txBody>
      </p:sp>
      <p:sp>
        <p:nvSpPr>
          <p:cNvPr id="50" name="矩形 2"/>
          <p:cNvSpPr/>
          <p:nvPr/>
        </p:nvSpPr>
        <p:spPr>
          <a:xfrm>
            <a:off x="4572000" y="1124744"/>
            <a:ext cx="864096" cy="518457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TextBox 50"/>
          <p:cNvSpPr txBox="1"/>
          <p:nvPr/>
        </p:nvSpPr>
        <p:spPr>
          <a:xfrm>
            <a:off x="4671571" y="1484784"/>
            <a:ext cx="6495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 smtClean="0">
                <a:solidFill>
                  <a:schemeClr val="bg1"/>
                </a:solidFill>
                <a:latin typeface="MS PMincho" pitchFamily="18" charset="-128"/>
                <a:ea typeface="MS PMincho" pitchFamily="18" charset="-128"/>
              </a:rPr>
              <a:t>01</a:t>
            </a:r>
            <a:endParaRPr lang="zh-CN" altLang="en-US" sz="3600" b="1" dirty="0" smtClean="0">
              <a:solidFill>
                <a:schemeClr val="bg1"/>
              </a:solidFill>
              <a:latin typeface="MS PMincho" pitchFamily="18" charset="-128"/>
              <a:ea typeface="MS PMincho" pitchFamily="18" charset="-128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671571" y="2998693"/>
            <a:ext cx="6495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 smtClean="0">
                <a:solidFill>
                  <a:schemeClr val="bg1"/>
                </a:solidFill>
                <a:latin typeface="MS PMincho" pitchFamily="18" charset="-128"/>
                <a:ea typeface="MS PMincho" pitchFamily="18" charset="-128"/>
              </a:rPr>
              <a:t>02</a:t>
            </a:r>
            <a:endParaRPr lang="zh-CN" altLang="en-US" sz="3600" b="1" dirty="0" smtClean="0">
              <a:solidFill>
                <a:schemeClr val="bg1"/>
              </a:solidFill>
              <a:latin typeface="MS PMincho" pitchFamily="18" charset="-128"/>
              <a:ea typeface="MS PMincho" pitchFamily="18" charset="-128"/>
            </a:endParaRPr>
          </a:p>
        </p:txBody>
      </p:sp>
      <p:cxnSp>
        <p:nvCxnSpPr>
          <p:cNvPr id="57" name="直接连接符 15"/>
          <p:cNvCxnSpPr/>
          <p:nvPr/>
        </p:nvCxnSpPr>
        <p:spPr>
          <a:xfrm flipH="1">
            <a:off x="5396254" y="1883740"/>
            <a:ext cx="864096" cy="0"/>
          </a:xfrm>
          <a:prstGeom prst="line">
            <a:avLst/>
          </a:prstGeom>
          <a:ln w="28575">
            <a:solidFill>
              <a:srgbClr val="2F82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椭圆 16"/>
          <p:cNvSpPr/>
          <p:nvPr/>
        </p:nvSpPr>
        <p:spPr>
          <a:xfrm flipH="1">
            <a:off x="5292080" y="1826896"/>
            <a:ext cx="108012" cy="108012"/>
          </a:xfrm>
          <a:prstGeom prst="ellipse">
            <a:avLst/>
          </a:prstGeom>
          <a:solidFill>
            <a:srgbClr val="2F82BB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 17"/>
          <p:cNvSpPr/>
          <p:nvPr/>
        </p:nvSpPr>
        <p:spPr>
          <a:xfrm flipH="1">
            <a:off x="6057960" y="1698186"/>
            <a:ext cx="3086040" cy="504056"/>
          </a:xfrm>
          <a:prstGeom prst="rect">
            <a:avLst/>
          </a:prstGeom>
          <a:solidFill>
            <a:srgbClr val="2F82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zh-CN" sz="1600" b="1" dirty="0" smtClean="0">
                <a:latin typeface="Arial" pitchFamily="34" charset="0"/>
                <a:ea typeface="微软雅黑" pitchFamily="34" charset="-122"/>
                <a:cs typeface="Arial" pitchFamily="34" charset="0"/>
              </a:rPr>
              <a:t>МБУ ДО «Детская музыкальная школа №4»</a:t>
            </a:r>
            <a:endParaRPr lang="zh-CN" altLang="en-US" sz="1600" b="1" dirty="0">
              <a:latin typeface="Arial" pitchFamily="34" charset="0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679279" y="4725144"/>
            <a:ext cx="6495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 smtClean="0">
                <a:solidFill>
                  <a:schemeClr val="bg1"/>
                </a:solidFill>
                <a:latin typeface="MS PMincho" pitchFamily="18" charset="-128"/>
                <a:ea typeface="MS PMincho" pitchFamily="18" charset="-128"/>
              </a:rPr>
              <a:t>03</a:t>
            </a:r>
            <a:endParaRPr lang="zh-CN" altLang="en-US" sz="3600" b="1" dirty="0" smtClean="0">
              <a:solidFill>
                <a:schemeClr val="bg1"/>
              </a:solidFill>
              <a:latin typeface="MS PMincho" pitchFamily="18" charset="-128"/>
              <a:ea typeface="MS PMincho" pitchFamily="18" charset="-128"/>
            </a:endParaRPr>
          </a:p>
        </p:txBody>
      </p:sp>
      <p:cxnSp>
        <p:nvCxnSpPr>
          <p:cNvPr id="88" name="直接连接符 15"/>
          <p:cNvCxnSpPr/>
          <p:nvPr/>
        </p:nvCxnSpPr>
        <p:spPr>
          <a:xfrm flipH="1">
            <a:off x="5396254" y="5054714"/>
            <a:ext cx="864096" cy="0"/>
          </a:xfrm>
          <a:prstGeom prst="line">
            <a:avLst/>
          </a:prstGeom>
          <a:ln w="28575">
            <a:solidFill>
              <a:srgbClr val="2F82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椭圆 16"/>
          <p:cNvSpPr/>
          <p:nvPr/>
        </p:nvSpPr>
        <p:spPr>
          <a:xfrm flipH="1">
            <a:off x="5292080" y="4997870"/>
            <a:ext cx="108012" cy="108012"/>
          </a:xfrm>
          <a:prstGeom prst="ellipse">
            <a:avLst/>
          </a:prstGeom>
          <a:solidFill>
            <a:srgbClr val="2F82BB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0" name="矩形 17"/>
          <p:cNvSpPr/>
          <p:nvPr/>
        </p:nvSpPr>
        <p:spPr>
          <a:xfrm flipH="1">
            <a:off x="6057960" y="4869160"/>
            <a:ext cx="3086040" cy="504056"/>
          </a:xfrm>
          <a:prstGeom prst="rect">
            <a:avLst/>
          </a:prstGeom>
          <a:solidFill>
            <a:srgbClr val="2F82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zh-CN" sz="1600" b="1" dirty="0" smtClean="0">
                <a:latin typeface="Arial" pitchFamily="34" charset="0"/>
                <a:ea typeface="微软雅黑" pitchFamily="34" charset="-122"/>
                <a:cs typeface="Arial" pitchFamily="34" charset="0"/>
              </a:rPr>
              <a:t>МАУК «</a:t>
            </a:r>
            <a:r>
              <a:rPr lang="ru-RU" altLang="zh-CN" sz="1600" b="1" dirty="0" err="1" smtClean="0">
                <a:latin typeface="Arial" pitchFamily="34" charset="0"/>
                <a:ea typeface="微软雅黑" pitchFamily="34" charset="-122"/>
                <a:cs typeface="Arial" pitchFamily="34" charset="0"/>
              </a:rPr>
              <a:t>Старооскольский</a:t>
            </a:r>
            <a:r>
              <a:rPr lang="ru-RU" altLang="zh-CN" sz="1600" b="1" dirty="0" smtClean="0">
                <a:latin typeface="Arial" pitchFamily="34" charset="0"/>
                <a:ea typeface="微软雅黑" pitchFamily="34" charset="-122"/>
                <a:cs typeface="Arial" pitchFamily="34" charset="0"/>
              </a:rPr>
              <a:t> зоопарк»</a:t>
            </a:r>
            <a:endParaRPr lang="zh-CN" altLang="en-US" sz="1600" b="1" dirty="0">
              <a:latin typeface="Arial" pitchFamily="34" charset="0"/>
              <a:ea typeface="微软雅黑" pitchFamily="34" charset="-122"/>
              <a:cs typeface="Arial" pitchFamily="34" charset="0"/>
            </a:endParaRPr>
          </a:p>
        </p:txBody>
      </p:sp>
      <p:cxnSp>
        <p:nvCxnSpPr>
          <p:cNvPr id="91" name="直接连接符 15"/>
          <p:cNvCxnSpPr/>
          <p:nvPr/>
        </p:nvCxnSpPr>
        <p:spPr>
          <a:xfrm flipH="1">
            <a:off x="5396254" y="3326522"/>
            <a:ext cx="864096" cy="0"/>
          </a:xfrm>
          <a:prstGeom prst="line">
            <a:avLst/>
          </a:prstGeom>
          <a:ln w="28575">
            <a:solidFill>
              <a:srgbClr val="2F82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椭圆 16"/>
          <p:cNvSpPr/>
          <p:nvPr/>
        </p:nvSpPr>
        <p:spPr>
          <a:xfrm flipH="1">
            <a:off x="5292080" y="3269678"/>
            <a:ext cx="108012" cy="108012"/>
          </a:xfrm>
          <a:prstGeom prst="ellipse">
            <a:avLst/>
          </a:prstGeom>
          <a:solidFill>
            <a:srgbClr val="2F82BB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3" name="矩形 17"/>
          <p:cNvSpPr/>
          <p:nvPr/>
        </p:nvSpPr>
        <p:spPr>
          <a:xfrm flipH="1">
            <a:off x="6057960" y="3140968"/>
            <a:ext cx="3086040" cy="504056"/>
          </a:xfrm>
          <a:prstGeom prst="rect">
            <a:avLst/>
          </a:prstGeom>
          <a:solidFill>
            <a:srgbClr val="2F82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zh-CN" sz="1600" b="1" dirty="0" smtClean="0">
                <a:latin typeface="Arial" pitchFamily="34" charset="0"/>
                <a:ea typeface="微软雅黑" pitchFamily="34" charset="-122"/>
                <a:cs typeface="Arial" pitchFamily="34" charset="0"/>
              </a:rPr>
              <a:t>МАУК «ЦКР «Горняк»</a:t>
            </a:r>
            <a:endParaRPr lang="zh-CN" altLang="en-US" sz="1600" b="1" dirty="0">
              <a:latin typeface="Arial" pitchFamily="34" charset="0"/>
              <a:ea typeface="微软雅黑" pitchFamily="34" charset="-122"/>
              <a:cs typeface="Arial" pitchFamily="34" charset="0"/>
            </a:endParaRPr>
          </a:p>
        </p:txBody>
      </p:sp>
      <p:pic>
        <p:nvPicPr>
          <p:cNvPr id="4098" name="Picture 2" descr="C:\Users\саня\Desktop\нац_проект\мир ярче\8729921be52edc62e223073e7ec7621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140968"/>
            <a:ext cx="4102920" cy="2732361"/>
          </a:xfrm>
          <a:prstGeom prst="rect">
            <a:avLst/>
          </a:prstGeom>
          <a:noFill/>
        </p:spPr>
      </p:pic>
      <p:sp>
        <p:nvSpPr>
          <p:cNvPr id="94" name="Прямоугольник 93"/>
          <p:cNvSpPr/>
          <p:nvPr/>
        </p:nvSpPr>
        <p:spPr>
          <a:xfrm>
            <a:off x="5436096" y="2204864"/>
            <a:ext cx="374441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«Создание хореографической композиции «Родина моя»</a:t>
            </a:r>
            <a:endParaRPr lang="ru-R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5" name="Прямоугольник 94"/>
          <p:cNvSpPr/>
          <p:nvPr/>
        </p:nvSpPr>
        <p:spPr>
          <a:xfrm>
            <a:off x="5436096" y="3645024"/>
            <a:ext cx="3743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«Создание информационно-просветительского пространства «Театральные маршруты»</a:t>
            </a:r>
            <a:endParaRPr lang="ru-R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6" name="Прямоугольник 95"/>
          <p:cNvSpPr/>
          <p:nvPr/>
        </p:nvSpPr>
        <p:spPr>
          <a:xfrm>
            <a:off x="5436096" y="5410091"/>
            <a:ext cx="374340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«Музыкальный парк»</a:t>
            </a:r>
            <a:endParaRPr lang="ru-R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7584" y="6418203"/>
            <a:ext cx="788436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 smtClean="0">
                <a:latin typeface="Arial" pitchFamily="34" charset="0"/>
                <a:cs typeface="Arial" pitchFamily="34" charset="0"/>
              </a:rPr>
              <a:t>УПРАВЛЕНИЕ КУЛЬТУРЫ АДМИНИСТРАЦИИ СТАРООСКОЛЬСКОГО ГОРОДСКОГО ОКРУГА</a:t>
            </a:r>
            <a:endParaRPr lang="ru-RU" sz="13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2" descr="C:\РАБОТА\АРХИВ\МАТЕРИАЛЫ\лого\logo9-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6353944"/>
            <a:ext cx="482352" cy="482352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0" y="0"/>
            <a:ext cx="9144000" cy="1124744"/>
          </a:xfrm>
          <a:prstGeom prst="rect">
            <a:avLst/>
          </a:prstGeom>
          <a:solidFill>
            <a:srgbClr val="2F82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文本框 2"/>
          <p:cNvSpPr txBox="1"/>
          <p:nvPr/>
        </p:nvSpPr>
        <p:spPr>
          <a:xfrm>
            <a:off x="-36512" y="332656"/>
            <a:ext cx="91440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zh-CN" sz="2700" b="1" dirty="0" smtClean="0">
                <a:solidFill>
                  <a:schemeClr val="bg1"/>
                </a:solidFill>
                <a:latin typeface="Arial" pitchFamily="34" charset="0"/>
                <a:ea typeface="Kozuka Gothic Pr6N M" panose="020B0700000000000000" pitchFamily="34" charset="-128"/>
                <a:cs typeface="Arial" pitchFamily="34" charset="0"/>
              </a:rPr>
              <a:t>ГРАНТОВЫЙ КОНКУРС «СТАЛЬНОЕ ДЕРЕВО»</a:t>
            </a:r>
          </a:p>
        </p:txBody>
      </p:sp>
      <p:grpSp>
        <p:nvGrpSpPr>
          <p:cNvPr id="51" name="组合 32"/>
          <p:cNvGrpSpPr/>
          <p:nvPr/>
        </p:nvGrpSpPr>
        <p:grpSpPr>
          <a:xfrm rot="16200000">
            <a:off x="665825" y="2222610"/>
            <a:ext cx="1656181" cy="2916833"/>
            <a:chOff x="1662844" y="1196753"/>
            <a:chExt cx="1901046" cy="3024335"/>
          </a:xfrm>
        </p:grpSpPr>
        <p:sp>
          <p:nvSpPr>
            <p:cNvPr id="52" name="圆角矩形 33"/>
            <p:cNvSpPr/>
            <p:nvPr/>
          </p:nvSpPr>
          <p:spPr>
            <a:xfrm>
              <a:off x="1662845" y="1196753"/>
              <a:ext cx="1901045" cy="3024335"/>
            </a:xfrm>
            <a:prstGeom prst="roundRect">
              <a:avLst>
                <a:gd name="adj" fmla="val 8986"/>
              </a:avLst>
            </a:prstGeom>
            <a:gradFill flip="none" rotWithShape="1">
              <a:gsLst>
                <a:gs pos="31000">
                  <a:srgbClr val="8B8B8B"/>
                </a:gs>
                <a:gs pos="57000">
                  <a:sysClr val="window" lastClr="FFFFFF">
                    <a:lumMod val="85000"/>
                    <a:shade val="30000"/>
                    <a:satMod val="115000"/>
                  </a:sysClr>
                </a:gs>
                <a:gs pos="10000">
                  <a:sysClr val="window" lastClr="FFFFFF">
                    <a:lumMod val="85000"/>
                  </a:sysClr>
                </a:gs>
                <a:gs pos="100000">
                  <a:sysClr val="window" lastClr="FFFFFF">
                    <a:lumMod val="85000"/>
                    <a:shade val="100000"/>
                    <a:satMod val="115000"/>
                  </a:sysClr>
                </a:gs>
              </a:gsLst>
              <a:lin ang="16200000" scaled="1"/>
              <a:tileRect/>
            </a:gradFill>
            <a:ln w="25400" cap="flat" cmpd="sng" algn="ctr">
              <a:noFill/>
              <a:prstDash val="solid"/>
            </a:ln>
            <a:effectLst>
              <a:outerShdw blurRad="330200" dist="2794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53" name="圆角矩形 34"/>
            <p:cNvSpPr/>
            <p:nvPr/>
          </p:nvSpPr>
          <p:spPr>
            <a:xfrm>
              <a:off x="1662844" y="1246617"/>
              <a:ext cx="1843786" cy="2934000"/>
            </a:xfrm>
            <a:prstGeom prst="roundRect">
              <a:avLst>
                <a:gd name="adj" fmla="val 8986"/>
              </a:avLst>
            </a:prstGeom>
            <a:gradFill flip="none" rotWithShape="1">
              <a:gsLst>
                <a:gs pos="0">
                  <a:srgbClr val="7D7D7D"/>
                </a:gs>
                <a:gs pos="1000">
                  <a:srgbClr val="B2B2B2"/>
                </a:gs>
                <a:gs pos="100000">
                  <a:sysClr val="window" lastClr="FFFFFF"/>
                </a:gs>
                <a:gs pos="90000">
                  <a:sysClr val="window" lastClr="FFFFFF">
                    <a:lumMod val="95000"/>
                  </a:sysClr>
                </a:gs>
                <a:gs pos="81000">
                  <a:srgbClr val="C9C9C9"/>
                </a:gs>
              </a:gsLst>
              <a:lin ang="162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54" name="圆角矩形 5"/>
            <p:cNvSpPr/>
            <p:nvPr/>
          </p:nvSpPr>
          <p:spPr>
            <a:xfrm>
              <a:off x="1662844" y="1196753"/>
              <a:ext cx="1214212" cy="3024335"/>
            </a:xfrm>
            <a:custGeom>
              <a:avLst/>
              <a:gdLst/>
              <a:ahLst/>
              <a:cxnLst/>
              <a:rect l="l" t="t" r="r" b="b"/>
              <a:pathLst>
                <a:path w="2202752" h="3024335">
                  <a:moveTo>
                    <a:pt x="239621" y="0"/>
                  </a:moveTo>
                  <a:lnTo>
                    <a:pt x="2202752" y="0"/>
                  </a:lnTo>
                  <a:lnTo>
                    <a:pt x="2202752" y="3024335"/>
                  </a:lnTo>
                  <a:lnTo>
                    <a:pt x="239621" y="3024335"/>
                  </a:lnTo>
                  <a:cubicBezTo>
                    <a:pt x="107282" y="3024335"/>
                    <a:pt x="0" y="2917053"/>
                    <a:pt x="0" y="2784714"/>
                  </a:cubicBezTo>
                  <a:lnTo>
                    <a:pt x="0" y="239621"/>
                  </a:lnTo>
                  <a:cubicBezTo>
                    <a:pt x="0" y="107282"/>
                    <a:pt x="107282" y="0"/>
                    <a:pt x="239621" y="0"/>
                  </a:cubicBezTo>
                  <a:close/>
                </a:path>
              </a:pathLst>
            </a:custGeom>
            <a:solidFill>
              <a:srgbClr val="0070C0"/>
            </a:solidFill>
            <a:ln w="2540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55" name="矩形 36"/>
            <p:cNvSpPr/>
            <p:nvPr/>
          </p:nvSpPr>
          <p:spPr>
            <a:xfrm>
              <a:off x="2915816" y="1226248"/>
              <a:ext cx="100800" cy="2988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>
              <a:glow rad="139700">
                <a:srgbClr val="9BBB59">
                  <a:satMod val="175000"/>
                  <a:alpha val="40000"/>
                </a:srgbClr>
              </a:glo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</p:grpSp>
      <p:grpSp>
        <p:nvGrpSpPr>
          <p:cNvPr id="58" name="组合 41"/>
          <p:cNvGrpSpPr>
            <a:grpSpLocks/>
          </p:cNvGrpSpPr>
          <p:nvPr/>
        </p:nvGrpSpPr>
        <p:grpSpPr bwMode="auto">
          <a:xfrm>
            <a:off x="107504" y="1196752"/>
            <a:ext cx="4248472" cy="1379526"/>
            <a:chOff x="22390" y="788551"/>
            <a:chExt cx="5771382" cy="1873592"/>
          </a:xfrm>
        </p:grpSpPr>
        <p:cxnSp>
          <p:nvCxnSpPr>
            <p:cNvPr id="60" name="直接连接符​​ 6"/>
            <p:cNvCxnSpPr/>
            <p:nvPr/>
          </p:nvCxnSpPr>
          <p:spPr>
            <a:xfrm flipV="1">
              <a:off x="1978791" y="1766522"/>
              <a:ext cx="3043187" cy="3174"/>
            </a:xfrm>
            <a:prstGeom prst="line">
              <a:avLst/>
            </a:prstGeom>
            <a:ln w="57150">
              <a:solidFill>
                <a:srgbClr val="2F82B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椭圆​​ 40"/>
            <p:cNvSpPr>
              <a:spLocks noChangeArrowheads="1"/>
            </p:cNvSpPr>
            <p:nvPr/>
          </p:nvSpPr>
          <p:spPr bwMode="auto">
            <a:xfrm rot="16200000">
              <a:off x="22392" y="788549"/>
              <a:ext cx="1873592" cy="1873595"/>
            </a:xfrm>
            <a:prstGeom prst="ellipse">
              <a:avLst/>
            </a:prstGeom>
            <a:solidFill>
              <a:srgbClr val="FFC000"/>
            </a:solidFill>
            <a:ln w="38100" algn="ctr">
              <a:solidFill>
                <a:schemeClr val="bg1"/>
              </a:solidFill>
              <a:round/>
              <a:headEnd/>
              <a:tailEnd/>
            </a:ln>
            <a:effectLst>
              <a:innerShdw blurRad="114300">
                <a:prstClr val="black"/>
              </a:innerShdw>
            </a:effectLst>
          </p:spPr>
          <p:txBody>
            <a:bodyPr vert="eaVert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chemeClr val="lt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6" name="矩形​​ 9"/>
            <p:cNvSpPr/>
            <p:nvPr/>
          </p:nvSpPr>
          <p:spPr>
            <a:xfrm>
              <a:off x="2419323" y="1277591"/>
              <a:ext cx="3374449" cy="488931"/>
            </a:xfrm>
            <a:prstGeom prst="rect">
              <a:avLst/>
            </a:prstGeom>
            <a:solidFill>
              <a:srgbClr val="2F82BB"/>
            </a:solidFill>
            <a:ln w="57150">
              <a:solidFill>
                <a:srgbClr val="2F82B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altLang="zh-CN" b="1" dirty="0" smtClean="0">
                <a:latin typeface="Arial" pitchFamily="34" charset="0"/>
                <a:ea typeface="微软雅黑" pitchFamily="34" charset="-122"/>
                <a:cs typeface="Arial" pitchFamily="34" charset="0"/>
              </a:endParaRPr>
            </a:p>
          </p:txBody>
        </p:sp>
      </p:grpSp>
      <p:sp>
        <p:nvSpPr>
          <p:cNvPr id="82" name="Прямоугольник 81"/>
          <p:cNvSpPr/>
          <p:nvPr/>
        </p:nvSpPr>
        <p:spPr>
          <a:xfrm>
            <a:off x="1612270" y="1916832"/>
            <a:ext cx="272510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altLang="zh-CN" sz="3000" b="1" dirty="0" smtClean="0">
                <a:solidFill>
                  <a:prstClr val="white"/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1 638,2 </a:t>
            </a:r>
            <a:r>
              <a:rPr lang="ru-RU" altLang="zh-CN" sz="1500" b="1" dirty="0" smtClean="0">
                <a:solidFill>
                  <a:prstClr val="white"/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тыс. рублей</a:t>
            </a:r>
            <a:endParaRPr lang="zh-CN" altLang="en-US" sz="1500" b="1" dirty="0">
              <a:solidFill>
                <a:prstClr val="white"/>
              </a:solidFill>
              <a:latin typeface="Arial" pitchFamily="34" charset="0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83" name="Прямоугольник 82"/>
          <p:cNvSpPr/>
          <p:nvPr/>
        </p:nvSpPr>
        <p:spPr>
          <a:xfrm>
            <a:off x="1835696" y="1556792"/>
            <a:ext cx="25639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АО «</a:t>
            </a:r>
            <a:r>
              <a:rPr lang="ru-RU" sz="1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Стойленский</a:t>
            </a:r>
            <a:r>
              <a:rPr lang="ru-RU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ГОК»</a:t>
            </a:r>
            <a:endParaRPr lang="ru-RU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" name="Прямоугольник 83"/>
          <p:cNvSpPr/>
          <p:nvPr/>
        </p:nvSpPr>
        <p:spPr>
          <a:xfrm>
            <a:off x="216976" y="1476653"/>
            <a:ext cx="1182247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7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проектов </a:t>
            </a:r>
            <a:endParaRPr lang="ru-RU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87" name="组合 32"/>
          <p:cNvGrpSpPr/>
          <p:nvPr/>
        </p:nvGrpSpPr>
        <p:grpSpPr>
          <a:xfrm rot="16200000">
            <a:off x="6156176" y="-243407"/>
            <a:ext cx="1512168" cy="4392488"/>
            <a:chOff x="1662844" y="1196753"/>
            <a:chExt cx="1901046" cy="3024335"/>
          </a:xfrm>
        </p:grpSpPr>
        <p:sp>
          <p:nvSpPr>
            <p:cNvPr id="88" name="圆角矩形 33"/>
            <p:cNvSpPr/>
            <p:nvPr/>
          </p:nvSpPr>
          <p:spPr>
            <a:xfrm>
              <a:off x="1662845" y="1196753"/>
              <a:ext cx="1901045" cy="3024335"/>
            </a:xfrm>
            <a:prstGeom prst="roundRect">
              <a:avLst>
                <a:gd name="adj" fmla="val 8986"/>
              </a:avLst>
            </a:prstGeom>
            <a:gradFill flip="none" rotWithShape="1">
              <a:gsLst>
                <a:gs pos="31000">
                  <a:srgbClr val="8B8B8B"/>
                </a:gs>
                <a:gs pos="57000">
                  <a:sysClr val="window" lastClr="FFFFFF">
                    <a:lumMod val="85000"/>
                    <a:shade val="30000"/>
                    <a:satMod val="115000"/>
                  </a:sysClr>
                </a:gs>
                <a:gs pos="10000">
                  <a:sysClr val="window" lastClr="FFFFFF">
                    <a:lumMod val="85000"/>
                  </a:sysClr>
                </a:gs>
                <a:gs pos="100000">
                  <a:sysClr val="window" lastClr="FFFFFF">
                    <a:lumMod val="85000"/>
                    <a:shade val="100000"/>
                    <a:satMod val="115000"/>
                  </a:sysClr>
                </a:gs>
              </a:gsLst>
              <a:lin ang="16200000" scaled="1"/>
              <a:tileRect/>
            </a:gradFill>
            <a:ln w="25400" cap="flat" cmpd="sng" algn="ctr">
              <a:noFill/>
              <a:prstDash val="solid"/>
            </a:ln>
            <a:effectLst>
              <a:outerShdw blurRad="330200" dist="2794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89" name="圆角矩形 34"/>
            <p:cNvSpPr/>
            <p:nvPr/>
          </p:nvSpPr>
          <p:spPr>
            <a:xfrm>
              <a:off x="1662844" y="1246617"/>
              <a:ext cx="1843786" cy="2934000"/>
            </a:xfrm>
            <a:prstGeom prst="roundRect">
              <a:avLst>
                <a:gd name="adj" fmla="val 8986"/>
              </a:avLst>
            </a:prstGeom>
            <a:gradFill flip="none" rotWithShape="1">
              <a:gsLst>
                <a:gs pos="0">
                  <a:srgbClr val="7D7D7D"/>
                </a:gs>
                <a:gs pos="1000">
                  <a:srgbClr val="B2B2B2"/>
                </a:gs>
                <a:gs pos="100000">
                  <a:sysClr val="window" lastClr="FFFFFF"/>
                </a:gs>
                <a:gs pos="90000">
                  <a:sysClr val="window" lastClr="FFFFFF">
                    <a:lumMod val="95000"/>
                  </a:sysClr>
                </a:gs>
                <a:gs pos="81000">
                  <a:srgbClr val="C9C9C9"/>
                </a:gs>
              </a:gsLst>
              <a:lin ang="162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90" name="圆角矩形 5"/>
            <p:cNvSpPr/>
            <p:nvPr/>
          </p:nvSpPr>
          <p:spPr>
            <a:xfrm>
              <a:off x="1662844" y="1196753"/>
              <a:ext cx="1214212" cy="3024335"/>
            </a:xfrm>
            <a:custGeom>
              <a:avLst/>
              <a:gdLst/>
              <a:ahLst/>
              <a:cxnLst/>
              <a:rect l="l" t="t" r="r" b="b"/>
              <a:pathLst>
                <a:path w="2202752" h="3024335">
                  <a:moveTo>
                    <a:pt x="239621" y="0"/>
                  </a:moveTo>
                  <a:lnTo>
                    <a:pt x="2202752" y="0"/>
                  </a:lnTo>
                  <a:lnTo>
                    <a:pt x="2202752" y="3024335"/>
                  </a:lnTo>
                  <a:lnTo>
                    <a:pt x="239621" y="3024335"/>
                  </a:lnTo>
                  <a:cubicBezTo>
                    <a:pt x="107282" y="3024335"/>
                    <a:pt x="0" y="2917053"/>
                    <a:pt x="0" y="2784714"/>
                  </a:cubicBezTo>
                  <a:lnTo>
                    <a:pt x="0" y="239621"/>
                  </a:lnTo>
                  <a:cubicBezTo>
                    <a:pt x="0" y="107282"/>
                    <a:pt x="107282" y="0"/>
                    <a:pt x="239621" y="0"/>
                  </a:cubicBezTo>
                  <a:close/>
                </a:path>
              </a:pathLst>
            </a:custGeom>
            <a:solidFill>
              <a:srgbClr val="0070C0"/>
            </a:solidFill>
            <a:ln w="2540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91" name="矩形 36"/>
            <p:cNvSpPr/>
            <p:nvPr/>
          </p:nvSpPr>
          <p:spPr>
            <a:xfrm>
              <a:off x="2915816" y="1226248"/>
              <a:ext cx="100800" cy="2988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>
              <a:glow rad="139700">
                <a:srgbClr val="9BBB59">
                  <a:satMod val="175000"/>
                  <a:alpha val="40000"/>
                </a:srgbClr>
              </a:glo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</p:grpSp>
      <p:grpSp>
        <p:nvGrpSpPr>
          <p:cNvPr id="92" name="组合 32"/>
          <p:cNvGrpSpPr/>
          <p:nvPr/>
        </p:nvGrpSpPr>
        <p:grpSpPr>
          <a:xfrm rot="16200000">
            <a:off x="3762166" y="2222608"/>
            <a:ext cx="1656185" cy="2916833"/>
            <a:chOff x="1662844" y="1196753"/>
            <a:chExt cx="1901046" cy="3024335"/>
          </a:xfrm>
        </p:grpSpPr>
        <p:sp>
          <p:nvSpPr>
            <p:cNvPr id="93" name="圆角矩形 33"/>
            <p:cNvSpPr/>
            <p:nvPr/>
          </p:nvSpPr>
          <p:spPr>
            <a:xfrm>
              <a:off x="1662845" y="1196753"/>
              <a:ext cx="1901045" cy="3024335"/>
            </a:xfrm>
            <a:prstGeom prst="roundRect">
              <a:avLst>
                <a:gd name="adj" fmla="val 8986"/>
              </a:avLst>
            </a:prstGeom>
            <a:gradFill flip="none" rotWithShape="1">
              <a:gsLst>
                <a:gs pos="31000">
                  <a:srgbClr val="8B8B8B"/>
                </a:gs>
                <a:gs pos="57000">
                  <a:sysClr val="window" lastClr="FFFFFF">
                    <a:lumMod val="85000"/>
                    <a:shade val="30000"/>
                    <a:satMod val="115000"/>
                  </a:sysClr>
                </a:gs>
                <a:gs pos="10000">
                  <a:sysClr val="window" lastClr="FFFFFF">
                    <a:lumMod val="85000"/>
                  </a:sysClr>
                </a:gs>
                <a:gs pos="100000">
                  <a:sysClr val="window" lastClr="FFFFFF">
                    <a:lumMod val="85000"/>
                    <a:shade val="100000"/>
                    <a:satMod val="115000"/>
                  </a:sysClr>
                </a:gs>
              </a:gsLst>
              <a:lin ang="16200000" scaled="1"/>
              <a:tileRect/>
            </a:gradFill>
            <a:ln w="25400" cap="flat" cmpd="sng" algn="ctr">
              <a:noFill/>
              <a:prstDash val="solid"/>
            </a:ln>
            <a:effectLst>
              <a:outerShdw blurRad="330200" dist="2794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94" name="圆角矩形 34"/>
            <p:cNvSpPr/>
            <p:nvPr/>
          </p:nvSpPr>
          <p:spPr>
            <a:xfrm>
              <a:off x="1662844" y="1246617"/>
              <a:ext cx="1843786" cy="2934000"/>
            </a:xfrm>
            <a:prstGeom prst="roundRect">
              <a:avLst>
                <a:gd name="adj" fmla="val 8986"/>
              </a:avLst>
            </a:prstGeom>
            <a:gradFill flip="none" rotWithShape="1">
              <a:gsLst>
                <a:gs pos="0">
                  <a:srgbClr val="7D7D7D"/>
                </a:gs>
                <a:gs pos="1000">
                  <a:srgbClr val="B2B2B2"/>
                </a:gs>
                <a:gs pos="100000">
                  <a:sysClr val="window" lastClr="FFFFFF"/>
                </a:gs>
                <a:gs pos="90000">
                  <a:sysClr val="window" lastClr="FFFFFF">
                    <a:lumMod val="95000"/>
                  </a:sysClr>
                </a:gs>
                <a:gs pos="81000">
                  <a:srgbClr val="C9C9C9"/>
                </a:gs>
              </a:gsLst>
              <a:lin ang="162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95" name="圆角矩形 5"/>
            <p:cNvSpPr/>
            <p:nvPr/>
          </p:nvSpPr>
          <p:spPr>
            <a:xfrm>
              <a:off x="1662844" y="1196753"/>
              <a:ext cx="1214212" cy="3024335"/>
            </a:xfrm>
            <a:custGeom>
              <a:avLst/>
              <a:gdLst/>
              <a:ahLst/>
              <a:cxnLst/>
              <a:rect l="l" t="t" r="r" b="b"/>
              <a:pathLst>
                <a:path w="2202752" h="3024335">
                  <a:moveTo>
                    <a:pt x="239621" y="0"/>
                  </a:moveTo>
                  <a:lnTo>
                    <a:pt x="2202752" y="0"/>
                  </a:lnTo>
                  <a:lnTo>
                    <a:pt x="2202752" y="3024335"/>
                  </a:lnTo>
                  <a:lnTo>
                    <a:pt x="239621" y="3024335"/>
                  </a:lnTo>
                  <a:cubicBezTo>
                    <a:pt x="107282" y="3024335"/>
                    <a:pt x="0" y="2917053"/>
                    <a:pt x="0" y="2784714"/>
                  </a:cubicBezTo>
                  <a:lnTo>
                    <a:pt x="0" y="239621"/>
                  </a:lnTo>
                  <a:cubicBezTo>
                    <a:pt x="0" y="107282"/>
                    <a:pt x="107282" y="0"/>
                    <a:pt x="239621" y="0"/>
                  </a:cubicBezTo>
                  <a:close/>
                </a:path>
              </a:pathLst>
            </a:custGeom>
            <a:solidFill>
              <a:srgbClr val="0070C0"/>
            </a:solidFill>
            <a:ln w="2540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96" name="矩形 36"/>
            <p:cNvSpPr/>
            <p:nvPr/>
          </p:nvSpPr>
          <p:spPr>
            <a:xfrm>
              <a:off x="2915816" y="1226248"/>
              <a:ext cx="100800" cy="2988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>
              <a:glow rad="139700">
                <a:srgbClr val="9BBB59">
                  <a:satMod val="175000"/>
                  <a:alpha val="40000"/>
                </a:srgbClr>
              </a:glo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</p:grpSp>
      <p:grpSp>
        <p:nvGrpSpPr>
          <p:cNvPr id="97" name="组合 32"/>
          <p:cNvGrpSpPr/>
          <p:nvPr/>
        </p:nvGrpSpPr>
        <p:grpSpPr>
          <a:xfrm rot="16200000">
            <a:off x="6858511" y="2222612"/>
            <a:ext cx="1656182" cy="2916833"/>
            <a:chOff x="1662844" y="1196753"/>
            <a:chExt cx="1901046" cy="3024335"/>
          </a:xfrm>
        </p:grpSpPr>
        <p:sp>
          <p:nvSpPr>
            <p:cNvPr id="98" name="圆角矩形 33"/>
            <p:cNvSpPr/>
            <p:nvPr/>
          </p:nvSpPr>
          <p:spPr>
            <a:xfrm>
              <a:off x="1662845" y="1196753"/>
              <a:ext cx="1901045" cy="3024335"/>
            </a:xfrm>
            <a:prstGeom prst="roundRect">
              <a:avLst>
                <a:gd name="adj" fmla="val 8986"/>
              </a:avLst>
            </a:prstGeom>
            <a:gradFill flip="none" rotWithShape="1">
              <a:gsLst>
                <a:gs pos="31000">
                  <a:srgbClr val="8B8B8B"/>
                </a:gs>
                <a:gs pos="57000">
                  <a:sysClr val="window" lastClr="FFFFFF">
                    <a:lumMod val="85000"/>
                    <a:shade val="30000"/>
                    <a:satMod val="115000"/>
                  </a:sysClr>
                </a:gs>
                <a:gs pos="10000">
                  <a:sysClr val="window" lastClr="FFFFFF">
                    <a:lumMod val="85000"/>
                  </a:sysClr>
                </a:gs>
                <a:gs pos="100000">
                  <a:sysClr val="window" lastClr="FFFFFF">
                    <a:lumMod val="85000"/>
                    <a:shade val="100000"/>
                    <a:satMod val="115000"/>
                  </a:sysClr>
                </a:gs>
              </a:gsLst>
              <a:lin ang="16200000" scaled="1"/>
              <a:tileRect/>
            </a:gradFill>
            <a:ln w="25400" cap="flat" cmpd="sng" algn="ctr">
              <a:noFill/>
              <a:prstDash val="solid"/>
            </a:ln>
            <a:effectLst>
              <a:outerShdw blurRad="330200" dist="2794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99" name="圆角矩形 34"/>
            <p:cNvSpPr/>
            <p:nvPr/>
          </p:nvSpPr>
          <p:spPr>
            <a:xfrm>
              <a:off x="1662844" y="1246617"/>
              <a:ext cx="1843786" cy="2934000"/>
            </a:xfrm>
            <a:prstGeom prst="roundRect">
              <a:avLst>
                <a:gd name="adj" fmla="val 8986"/>
              </a:avLst>
            </a:prstGeom>
            <a:gradFill flip="none" rotWithShape="1">
              <a:gsLst>
                <a:gs pos="0">
                  <a:srgbClr val="7D7D7D"/>
                </a:gs>
                <a:gs pos="1000">
                  <a:srgbClr val="B2B2B2"/>
                </a:gs>
                <a:gs pos="100000">
                  <a:sysClr val="window" lastClr="FFFFFF"/>
                </a:gs>
                <a:gs pos="90000">
                  <a:sysClr val="window" lastClr="FFFFFF">
                    <a:lumMod val="95000"/>
                  </a:sysClr>
                </a:gs>
                <a:gs pos="81000">
                  <a:srgbClr val="C9C9C9"/>
                </a:gs>
              </a:gsLst>
              <a:lin ang="162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00" name="圆角矩形 5"/>
            <p:cNvSpPr/>
            <p:nvPr/>
          </p:nvSpPr>
          <p:spPr>
            <a:xfrm>
              <a:off x="1662844" y="1196753"/>
              <a:ext cx="1214212" cy="3024335"/>
            </a:xfrm>
            <a:custGeom>
              <a:avLst/>
              <a:gdLst/>
              <a:ahLst/>
              <a:cxnLst/>
              <a:rect l="l" t="t" r="r" b="b"/>
              <a:pathLst>
                <a:path w="2202752" h="3024335">
                  <a:moveTo>
                    <a:pt x="239621" y="0"/>
                  </a:moveTo>
                  <a:lnTo>
                    <a:pt x="2202752" y="0"/>
                  </a:lnTo>
                  <a:lnTo>
                    <a:pt x="2202752" y="3024335"/>
                  </a:lnTo>
                  <a:lnTo>
                    <a:pt x="239621" y="3024335"/>
                  </a:lnTo>
                  <a:cubicBezTo>
                    <a:pt x="107282" y="3024335"/>
                    <a:pt x="0" y="2917053"/>
                    <a:pt x="0" y="2784714"/>
                  </a:cubicBezTo>
                  <a:lnTo>
                    <a:pt x="0" y="239621"/>
                  </a:lnTo>
                  <a:cubicBezTo>
                    <a:pt x="0" y="107282"/>
                    <a:pt x="107282" y="0"/>
                    <a:pt x="239621" y="0"/>
                  </a:cubicBezTo>
                  <a:close/>
                </a:path>
              </a:pathLst>
            </a:custGeom>
            <a:solidFill>
              <a:srgbClr val="0070C0"/>
            </a:solidFill>
            <a:ln w="2540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01" name="矩形 36"/>
            <p:cNvSpPr/>
            <p:nvPr/>
          </p:nvSpPr>
          <p:spPr>
            <a:xfrm>
              <a:off x="2915816" y="1226248"/>
              <a:ext cx="100800" cy="2988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>
              <a:glow rad="139700">
                <a:srgbClr val="9BBB59">
                  <a:satMod val="175000"/>
                  <a:alpha val="40000"/>
                </a:srgbClr>
              </a:glo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</p:grpSp>
      <p:grpSp>
        <p:nvGrpSpPr>
          <p:cNvPr id="102" name="组合 32"/>
          <p:cNvGrpSpPr/>
          <p:nvPr/>
        </p:nvGrpSpPr>
        <p:grpSpPr>
          <a:xfrm rot="16200000">
            <a:off x="665824" y="3950800"/>
            <a:ext cx="1656181" cy="2916833"/>
            <a:chOff x="1662844" y="1196753"/>
            <a:chExt cx="1901046" cy="3024335"/>
          </a:xfrm>
        </p:grpSpPr>
        <p:sp>
          <p:nvSpPr>
            <p:cNvPr id="103" name="圆角矩形 33"/>
            <p:cNvSpPr/>
            <p:nvPr/>
          </p:nvSpPr>
          <p:spPr>
            <a:xfrm>
              <a:off x="1662845" y="1196753"/>
              <a:ext cx="1901045" cy="3024335"/>
            </a:xfrm>
            <a:prstGeom prst="roundRect">
              <a:avLst>
                <a:gd name="adj" fmla="val 8986"/>
              </a:avLst>
            </a:prstGeom>
            <a:gradFill flip="none" rotWithShape="1">
              <a:gsLst>
                <a:gs pos="31000">
                  <a:srgbClr val="8B8B8B"/>
                </a:gs>
                <a:gs pos="57000">
                  <a:sysClr val="window" lastClr="FFFFFF">
                    <a:lumMod val="85000"/>
                    <a:shade val="30000"/>
                    <a:satMod val="115000"/>
                  </a:sysClr>
                </a:gs>
                <a:gs pos="10000">
                  <a:sysClr val="window" lastClr="FFFFFF">
                    <a:lumMod val="85000"/>
                  </a:sysClr>
                </a:gs>
                <a:gs pos="100000">
                  <a:sysClr val="window" lastClr="FFFFFF">
                    <a:lumMod val="85000"/>
                    <a:shade val="100000"/>
                    <a:satMod val="115000"/>
                  </a:sysClr>
                </a:gs>
              </a:gsLst>
              <a:lin ang="16200000" scaled="1"/>
              <a:tileRect/>
            </a:gradFill>
            <a:ln w="25400" cap="flat" cmpd="sng" algn="ctr">
              <a:noFill/>
              <a:prstDash val="solid"/>
            </a:ln>
            <a:effectLst>
              <a:outerShdw blurRad="330200" dist="2794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04" name="圆角矩形 34"/>
            <p:cNvSpPr/>
            <p:nvPr/>
          </p:nvSpPr>
          <p:spPr>
            <a:xfrm>
              <a:off x="1662844" y="1246617"/>
              <a:ext cx="1843786" cy="2934000"/>
            </a:xfrm>
            <a:prstGeom prst="roundRect">
              <a:avLst>
                <a:gd name="adj" fmla="val 8986"/>
              </a:avLst>
            </a:prstGeom>
            <a:gradFill flip="none" rotWithShape="1">
              <a:gsLst>
                <a:gs pos="0">
                  <a:srgbClr val="7D7D7D"/>
                </a:gs>
                <a:gs pos="1000">
                  <a:srgbClr val="B2B2B2"/>
                </a:gs>
                <a:gs pos="100000">
                  <a:sysClr val="window" lastClr="FFFFFF"/>
                </a:gs>
                <a:gs pos="90000">
                  <a:sysClr val="window" lastClr="FFFFFF">
                    <a:lumMod val="95000"/>
                  </a:sysClr>
                </a:gs>
                <a:gs pos="81000">
                  <a:srgbClr val="C9C9C9"/>
                </a:gs>
              </a:gsLst>
              <a:lin ang="162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05" name="圆角矩形 5"/>
            <p:cNvSpPr/>
            <p:nvPr/>
          </p:nvSpPr>
          <p:spPr>
            <a:xfrm>
              <a:off x="1662844" y="1196753"/>
              <a:ext cx="1214212" cy="3024335"/>
            </a:xfrm>
            <a:custGeom>
              <a:avLst/>
              <a:gdLst/>
              <a:ahLst/>
              <a:cxnLst/>
              <a:rect l="l" t="t" r="r" b="b"/>
              <a:pathLst>
                <a:path w="2202752" h="3024335">
                  <a:moveTo>
                    <a:pt x="239621" y="0"/>
                  </a:moveTo>
                  <a:lnTo>
                    <a:pt x="2202752" y="0"/>
                  </a:lnTo>
                  <a:lnTo>
                    <a:pt x="2202752" y="3024335"/>
                  </a:lnTo>
                  <a:lnTo>
                    <a:pt x="239621" y="3024335"/>
                  </a:lnTo>
                  <a:cubicBezTo>
                    <a:pt x="107282" y="3024335"/>
                    <a:pt x="0" y="2917053"/>
                    <a:pt x="0" y="2784714"/>
                  </a:cubicBezTo>
                  <a:lnTo>
                    <a:pt x="0" y="239621"/>
                  </a:lnTo>
                  <a:cubicBezTo>
                    <a:pt x="0" y="107282"/>
                    <a:pt x="107282" y="0"/>
                    <a:pt x="239621" y="0"/>
                  </a:cubicBezTo>
                  <a:close/>
                </a:path>
              </a:pathLst>
            </a:custGeom>
            <a:solidFill>
              <a:srgbClr val="0070C0"/>
            </a:solidFill>
            <a:ln w="2540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06" name="矩形 36"/>
            <p:cNvSpPr/>
            <p:nvPr/>
          </p:nvSpPr>
          <p:spPr>
            <a:xfrm>
              <a:off x="2915816" y="1226248"/>
              <a:ext cx="100800" cy="2988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>
              <a:glow rad="139700">
                <a:srgbClr val="9BBB59">
                  <a:satMod val="175000"/>
                  <a:alpha val="40000"/>
                </a:srgbClr>
              </a:glo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</p:grpSp>
      <p:grpSp>
        <p:nvGrpSpPr>
          <p:cNvPr id="107" name="组合 32"/>
          <p:cNvGrpSpPr/>
          <p:nvPr/>
        </p:nvGrpSpPr>
        <p:grpSpPr>
          <a:xfrm rot="16200000">
            <a:off x="3762165" y="3950799"/>
            <a:ext cx="1656185" cy="2916833"/>
            <a:chOff x="1662844" y="1196753"/>
            <a:chExt cx="1901046" cy="3024335"/>
          </a:xfrm>
        </p:grpSpPr>
        <p:sp>
          <p:nvSpPr>
            <p:cNvPr id="108" name="圆角矩形 33"/>
            <p:cNvSpPr/>
            <p:nvPr/>
          </p:nvSpPr>
          <p:spPr>
            <a:xfrm>
              <a:off x="1662845" y="1196753"/>
              <a:ext cx="1901045" cy="3024335"/>
            </a:xfrm>
            <a:prstGeom prst="roundRect">
              <a:avLst>
                <a:gd name="adj" fmla="val 8986"/>
              </a:avLst>
            </a:prstGeom>
            <a:gradFill flip="none" rotWithShape="1">
              <a:gsLst>
                <a:gs pos="31000">
                  <a:srgbClr val="8B8B8B"/>
                </a:gs>
                <a:gs pos="57000">
                  <a:sysClr val="window" lastClr="FFFFFF">
                    <a:lumMod val="85000"/>
                    <a:shade val="30000"/>
                    <a:satMod val="115000"/>
                  </a:sysClr>
                </a:gs>
                <a:gs pos="10000">
                  <a:sysClr val="window" lastClr="FFFFFF">
                    <a:lumMod val="85000"/>
                  </a:sysClr>
                </a:gs>
                <a:gs pos="100000">
                  <a:sysClr val="window" lastClr="FFFFFF">
                    <a:lumMod val="85000"/>
                    <a:shade val="100000"/>
                    <a:satMod val="115000"/>
                  </a:sysClr>
                </a:gs>
              </a:gsLst>
              <a:lin ang="16200000" scaled="1"/>
              <a:tileRect/>
            </a:gradFill>
            <a:ln w="25400" cap="flat" cmpd="sng" algn="ctr">
              <a:noFill/>
              <a:prstDash val="solid"/>
            </a:ln>
            <a:effectLst>
              <a:outerShdw blurRad="330200" dist="2794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09" name="圆角矩形 34"/>
            <p:cNvSpPr/>
            <p:nvPr/>
          </p:nvSpPr>
          <p:spPr>
            <a:xfrm>
              <a:off x="1662844" y="1246617"/>
              <a:ext cx="1843786" cy="2934000"/>
            </a:xfrm>
            <a:prstGeom prst="roundRect">
              <a:avLst>
                <a:gd name="adj" fmla="val 8986"/>
              </a:avLst>
            </a:prstGeom>
            <a:gradFill flip="none" rotWithShape="1">
              <a:gsLst>
                <a:gs pos="0">
                  <a:srgbClr val="7D7D7D"/>
                </a:gs>
                <a:gs pos="1000">
                  <a:srgbClr val="B2B2B2"/>
                </a:gs>
                <a:gs pos="100000">
                  <a:sysClr val="window" lastClr="FFFFFF"/>
                </a:gs>
                <a:gs pos="90000">
                  <a:sysClr val="window" lastClr="FFFFFF">
                    <a:lumMod val="95000"/>
                  </a:sysClr>
                </a:gs>
                <a:gs pos="81000">
                  <a:srgbClr val="C9C9C9"/>
                </a:gs>
              </a:gsLst>
              <a:lin ang="162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10" name="圆角矩形 5"/>
            <p:cNvSpPr/>
            <p:nvPr/>
          </p:nvSpPr>
          <p:spPr>
            <a:xfrm>
              <a:off x="1662844" y="1196753"/>
              <a:ext cx="1214212" cy="3024335"/>
            </a:xfrm>
            <a:custGeom>
              <a:avLst/>
              <a:gdLst/>
              <a:ahLst/>
              <a:cxnLst/>
              <a:rect l="l" t="t" r="r" b="b"/>
              <a:pathLst>
                <a:path w="2202752" h="3024335">
                  <a:moveTo>
                    <a:pt x="239621" y="0"/>
                  </a:moveTo>
                  <a:lnTo>
                    <a:pt x="2202752" y="0"/>
                  </a:lnTo>
                  <a:lnTo>
                    <a:pt x="2202752" y="3024335"/>
                  </a:lnTo>
                  <a:lnTo>
                    <a:pt x="239621" y="3024335"/>
                  </a:lnTo>
                  <a:cubicBezTo>
                    <a:pt x="107282" y="3024335"/>
                    <a:pt x="0" y="2917053"/>
                    <a:pt x="0" y="2784714"/>
                  </a:cubicBezTo>
                  <a:lnTo>
                    <a:pt x="0" y="239621"/>
                  </a:lnTo>
                  <a:cubicBezTo>
                    <a:pt x="0" y="107282"/>
                    <a:pt x="107282" y="0"/>
                    <a:pt x="239621" y="0"/>
                  </a:cubicBezTo>
                  <a:close/>
                </a:path>
              </a:pathLst>
            </a:custGeom>
            <a:solidFill>
              <a:srgbClr val="0070C0"/>
            </a:solidFill>
            <a:ln w="2540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11" name="矩形 36"/>
            <p:cNvSpPr/>
            <p:nvPr/>
          </p:nvSpPr>
          <p:spPr>
            <a:xfrm>
              <a:off x="2915816" y="1226248"/>
              <a:ext cx="100800" cy="2988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>
              <a:glow rad="139700">
                <a:srgbClr val="9BBB59">
                  <a:satMod val="175000"/>
                  <a:alpha val="40000"/>
                </a:srgbClr>
              </a:glo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</p:grpSp>
      <p:grpSp>
        <p:nvGrpSpPr>
          <p:cNvPr id="112" name="组合 32"/>
          <p:cNvGrpSpPr/>
          <p:nvPr/>
        </p:nvGrpSpPr>
        <p:grpSpPr>
          <a:xfrm rot="16200000">
            <a:off x="6858509" y="3950802"/>
            <a:ext cx="1656185" cy="2916833"/>
            <a:chOff x="1662844" y="1196753"/>
            <a:chExt cx="1901046" cy="3024335"/>
          </a:xfrm>
        </p:grpSpPr>
        <p:sp>
          <p:nvSpPr>
            <p:cNvPr id="113" name="圆角矩形 33"/>
            <p:cNvSpPr/>
            <p:nvPr/>
          </p:nvSpPr>
          <p:spPr>
            <a:xfrm>
              <a:off x="1662845" y="1196753"/>
              <a:ext cx="1901045" cy="3024335"/>
            </a:xfrm>
            <a:prstGeom prst="roundRect">
              <a:avLst>
                <a:gd name="adj" fmla="val 8986"/>
              </a:avLst>
            </a:prstGeom>
            <a:gradFill flip="none" rotWithShape="1">
              <a:gsLst>
                <a:gs pos="31000">
                  <a:srgbClr val="8B8B8B"/>
                </a:gs>
                <a:gs pos="57000">
                  <a:sysClr val="window" lastClr="FFFFFF">
                    <a:lumMod val="85000"/>
                    <a:shade val="30000"/>
                    <a:satMod val="115000"/>
                  </a:sysClr>
                </a:gs>
                <a:gs pos="10000">
                  <a:sysClr val="window" lastClr="FFFFFF">
                    <a:lumMod val="85000"/>
                  </a:sysClr>
                </a:gs>
                <a:gs pos="100000">
                  <a:sysClr val="window" lastClr="FFFFFF">
                    <a:lumMod val="85000"/>
                    <a:shade val="100000"/>
                    <a:satMod val="115000"/>
                  </a:sysClr>
                </a:gs>
              </a:gsLst>
              <a:lin ang="16200000" scaled="1"/>
              <a:tileRect/>
            </a:gradFill>
            <a:ln w="25400" cap="flat" cmpd="sng" algn="ctr">
              <a:noFill/>
              <a:prstDash val="solid"/>
            </a:ln>
            <a:effectLst>
              <a:outerShdw blurRad="330200" dist="2794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14" name="圆角矩形 34"/>
            <p:cNvSpPr/>
            <p:nvPr/>
          </p:nvSpPr>
          <p:spPr>
            <a:xfrm>
              <a:off x="1662844" y="1246617"/>
              <a:ext cx="1843786" cy="2934000"/>
            </a:xfrm>
            <a:prstGeom prst="roundRect">
              <a:avLst>
                <a:gd name="adj" fmla="val 8986"/>
              </a:avLst>
            </a:prstGeom>
            <a:gradFill flip="none" rotWithShape="1">
              <a:gsLst>
                <a:gs pos="0">
                  <a:srgbClr val="7D7D7D"/>
                </a:gs>
                <a:gs pos="1000">
                  <a:srgbClr val="B2B2B2"/>
                </a:gs>
                <a:gs pos="100000">
                  <a:sysClr val="window" lastClr="FFFFFF"/>
                </a:gs>
                <a:gs pos="90000">
                  <a:sysClr val="window" lastClr="FFFFFF">
                    <a:lumMod val="95000"/>
                  </a:sysClr>
                </a:gs>
                <a:gs pos="81000">
                  <a:srgbClr val="C9C9C9"/>
                </a:gs>
              </a:gsLst>
              <a:lin ang="162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15" name="圆角矩形 5"/>
            <p:cNvSpPr/>
            <p:nvPr/>
          </p:nvSpPr>
          <p:spPr>
            <a:xfrm>
              <a:off x="1662844" y="1196753"/>
              <a:ext cx="1214212" cy="3024335"/>
            </a:xfrm>
            <a:custGeom>
              <a:avLst/>
              <a:gdLst/>
              <a:ahLst/>
              <a:cxnLst/>
              <a:rect l="l" t="t" r="r" b="b"/>
              <a:pathLst>
                <a:path w="2202752" h="3024335">
                  <a:moveTo>
                    <a:pt x="239621" y="0"/>
                  </a:moveTo>
                  <a:lnTo>
                    <a:pt x="2202752" y="0"/>
                  </a:lnTo>
                  <a:lnTo>
                    <a:pt x="2202752" y="3024335"/>
                  </a:lnTo>
                  <a:lnTo>
                    <a:pt x="239621" y="3024335"/>
                  </a:lnTo>
                  <a:cubicBezTo>
                    <a:pt x="107282" y="3024335"/>
                    <a:pt x="0" y="2917053"/>
                    <a:pt x="0" y="2784714"/>
                  </a:cubicBezTo>
                  <a:lnTo>
                    <a:pt x="0" y="239621"/>
                  </a:lnTo>
                  <a:cubicBezTo>
                    <a:pt x="0" y="107282"/>
                    <a:pt x="107282" y="0"/>
                    <a:pt x="239621" y="0"/>
                  </a:cubicBezTo>
                  <a:close/>
                </a:path>
              </a:pathLst>
            </a:custGeom>
            <a:solidFill>
              <a:srgbClr val="0070C0"/>
            </a:solidFill>
            <a:ln w="2540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16" name="矩形 36"/>
            <p:cNvSpPr/>
            <p:nvPr/>
          </p:nvSpPr>
          <p:spPr>
            <a:xfrm>
              <a:off x="2915816" y="1226248"/>
              <a:ext cx="100800" cy="2988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>
              <a:glow rad="139700">
                <a:srgbClr val="9BBB59">
                  <a:satMod val="175000"/>
                  <a:alpha val="40000"/>
                </a:srgbClr>
              </a:glo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</p:grpSp>
      <p:sp>
        <p:nvSpPr>
          <p:cNvPr id="117" name="Прямоугольник 116"/>
          <p:cNvSpPr/>
          <p:nvPr/>
        </p:nvSpPr>
        <p:spPr>
          <a:xfrm>
            <a:off x="5652120" y="1268760"/>
            <a:ext cx="25922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МАУК «ЦКР «Горняк»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8" name="Прямоугольник 117"/>
          <p:cNvSpPr/>
          <p:nvPr/>
        </p:nvSpPr>
        <p:spPr>
          <a:xfrm>
            <a:off x="-108520" y="2926685"/>
            <a:ext cx="3168352" cy="52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700"/>
              </a:lnSpc>
            </a:pPr>
            <a:r>
              <a:rPr lang="ru-RU" sz="1700" b="1" dirty="0" smtClean="0">
                <a:latin typeface="Arial" pitchFamily="34" charset="0"/>
                <a:cs typeface="Arial" pitchFamily="34" charset="0"/>
              </a:rPr>
              <a:t>Центральная библиотека им. А.С. Пушкина</a:t>
            </a:r>
            <a:endParaRPr lang="ru-RU" sz="17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4" name="Прямоугольник 123"/>
          <p:cNvSpPr/>
          <p:nvPr/>
        </p:nvSpPr>
        <p:spPr>
          <a:xfrm>
            <a:off x="4788024" y="1772816"/>
            <a:ext cx="4355976" cy="91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600"/>
              </a:lnSpc>
            </a:pPr>
            <a:r>
              <a:rPr lang="ru-RU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«Организация просветительского маршрута «Интерактивный </a:t>
            </a:r>
          </a:p>
          <a:p>
            <a:pPr algn="ctr">
              <a:lnSpc>
                <a:spcPts val="1600"/>
              </a:lnSpc>
            </a:pPr>
            <a:r>
              <a:rPr lang="ru-RU" sz="1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экокалендарь</a:t>
            </a:r>
            <a:r>
              <a:rPr lang="ru-RU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«Мыльный пузырь </a:t>
            </a:r>
          </a:p>
          <a:p>
            <a:pPr algn="ctr">
              <a:lnSpc>
                <a:spcPts val="1600"/>
              </a:lnSpc>
            </a:pPr>
            <a:r>
              <a:rPr lang="ru-RU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 братья месяцы»</a:t>
            </a:r>
            <a:endParaRPr lang="ru-RU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5" name="Прямоугольник 124"/>
          <p:cNvSpPr/>
          <p:nvPr/>
        </p:nvSpPr>
        <p:spPr>
          <a:xfrm>
            <a:off x="0" y="3573016"/>
            <a:ext cx="29878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600"/>
              </a:lnSpc>
            </a:pPr>
            <a:r>
              <a:rPr lang="ru-RU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«BOOKCROSSING или </a:t>
            </a:r>
            <a:r>
              <a:rPr lang="ru-RU" sz="1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книговорот</a:t>
            </a:r>
            <a:r>
              <a:rPr lang="ru-RU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в </a:t>
            </a:r>
          </a:p>
          <a:p>
            <a:pPr algn="ctr">
              <a:lnSpc>
                <a:spcPts val="1600"/>
              </a:lnSpc>
            </a:pPr>
            <a:r>
              <a:rPr lang="ru-RU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Старом Осколе» </a:t>
            </a:r>
            <a:endParaRPr lang="ru-RU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6" name="Прямоугольник 125"/>
          <p:cNvSpPr/>
          <p:nvPr/>
        </p:nvSpPr>
        <p:spPr>
          <a:xfrm>
            <a:off x="2987824" y="2924944"/>
            <a:ext cx="3168352" cy="52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700"/>
              </a:lnSpc>
            </a:pPr>
            <a:r>
              <a:rPr lang="ru-RU" sz="1700" b="1" dirty="0" smtClean="0">
                <a:latin typeface="Arial" pitchFamily="34" charset="0"/>
                <a:cs typeface="Arial" pitchFamily="34" charset="0"/>
              </a:rPr>
              <a:t>МБУК «</a:t>
            </a:r>
            <a:r>
              <a:rPr lang="ru-RU" sz="1700" b="1" dirty="0" err="1" smtClean="0">
                <a:latin typeface="Arial" pitchFamily="34" charset="0"/>
                <a:cs typeface="Arial" pitchFamily="34" charset="0"/>
              </a:rPr>
              <a:t>Старооскольский</a:t>
            </a:r>
            <a:r>
              <a:rPr lang="ru-RU" sz="1700" b="1" dirty="0" smtClean="0">
                <a:latin typeface="Arial" pitchFamily="34" charset="0"/>
                <a:cs typeface="Arial" pitchFamily="34" charset="0"/>
              </a:rPr>
              <a:t> зоопарк»</a:t>
            </a:r>
            <a:endParaRPr lang="ru-RU" sz="17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7" name="Прямоугольник 126"/>
          <p:cNvSpPr/>
          <p:nvPr/>
        </p:nvSpPr>
        <p:spPr>
          <a:xfrm>
            <a:off x="3096344" y="3571275"/>
            <a:ext cx="2987824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600"/>
              </a:lnSpc>
            </a:pPr>
            <a:r>
              <a:rPr lang="ru-RU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«Загородная </a:t>
            </a:r>
            <a:r>
              <a:rPr lang="ru-RU" sz="1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арт-площадка</a:t>
            </a:r>
            <a:r>
              <a:rPr lang="ru-RU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»</a:t>
            </a:r>
            <a:endParaRPr lang="ru-RU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8" name="Прямоугольник 127"/>
          <p:cNvSpPr/>
          <p:nvPr/>
        </p:nvSpPr>
        <p:spPr>
          <a:xfrm>
            <a:off x="6084168" y="2924944"/>
            <a:ext cx="3168352" cy="52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700"/>
              </a:lnSpc>
            </a:pPr>
            <a:r>
              <a:rPr lang="ru-RU" sz="1700" b="1" dirty="0" smtClean="0">
                <a:latin typeface="Arial" pitchFamily="34" charset="0"/>
                <a:cs typeface="Arial" pitchFamily="34" charset="0"/>
              </a:rPr>
              <a:t>МАУК «ЦКР </a:t>
            </a:r>
          </a:p>
          <a:p>
            <a:pPr algn="ctr">
              <a:lnSpc>
                <a:spcPts val="1700"/>
              </a:lnSpc>
            </a:pPr>
            <a:r>
              <a:rPr lang="ru-RU" sz="1700" b="1" dirty="0" smtClean="0">
                <a:latin typeface="Arial" pitchFamily="34" charset="0"/>
                <a:cs typeface="Arial" pitchFamily="34" charset="0"/>
              </a:rPr>
              <a:t>«Молодежный»</a:t>
            </a:r>
            <a:endParaRPr lang="ru-RU" sz="17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9" name="Прямоугольник 128"/>
          <p:cNvSpPr/>
          <p:nvPr/>
        </p:nvSpPr>
        <p:spPr>
          <a:xfrm>
            <a:off x="6192688" y="3571275"/>
            <a:ext cx="2987824" cy="297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600"/>
              </a:lnSpc>
            </a:pPr>
            <a:r>
              <a:rPr lang="ru-RU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«Джаз и не только»</a:t>
            </a:r>
            <a:endParaRPr lang="ru-RU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0" name="Прямоугольник 129"/>
          <p:cNvSpPr/>
          <p:nvPr/>
        </p:nvSpPr>
        <p:spPr>
          <a:xfrm>
            <a:off x="-108520" y="4653136"/>
            <a:ext cx="3168352" cy="52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700"/>
              </a:lnSpc>
            </a:pPr>
            <a:r>
              <a:rPr lang="ru-RU" sz="1700" b="1" dirty="0" smtClean="0">
                <a:latin typeface="Arial" pitchFamily="34" charset="0"/>
                <a:cs typeface="Arial" pitchFamily="34" charset="0"/>
              </a:rPr>
              <a:t>МАУК «</a:t>
            </a:r>
            <a:r>
              <a:rPr lang="ru-RU" sz="1700" b="1" dirty="0" err="1" smtClean="0">
                <a:latin typeface="Arial" pitchFamily="34" charset="0"/>
                <a:cs typeface="Arial" pitchFamily="34" charset="0"/>
              </a:rPr>
              <a:t>Старооскольский</a:t>
            </a:r>
            <a:r>
              <a:rPr lang="ru-RU" sz="1700" b="1" dirty="0" smtClean="0">
                <a:latin typeface="Arial" pitchFamily="34" charset="0"/>
                <a:cs typeface="Arial" pitchFamily="34" charset="0"/>
              </a:rPr>
              <a:t> ЦДПТ»</a:t>
            </a:r>
            <a:endParaRPr lang="ru-RU" sz="17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1" name="Прямоугольник 130"/>
          <p:cNvSpPr/>
          <p:nvPr/>
        </p:nvSpPr>
        <p:spPr>
          <a:xfrm>
            <a:off x="0" y="5299467"/>
            <a:ext cx="2987824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600"/>
              </a:lnSpc>
            </a:pPr>
            <a:r>
              <a:rPr lang="ru-RU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«Создание </a:t>
            </a:r>
            <a:r>
              <a:rPr lang="ru-RU" sz="1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арт-площадки</a:t>
            </a:r>
            <a:r>
              <a:rPr lang="ru-RU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«Колесо традиций»</a:t>
            </a:r>
            <a:endParaRPr lang="ru-RU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2" name="Прямоугольник 131"/>
          <p:cNvSpPr/>
          <p:nvPr/>
        </p:nvSpPr>
        <p:spPr>
          <a:xfrm>
            <a:off x="2987824" y="4653136"/>
            <a:ext cx="3168352" cy="52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700"/>
              </a:lnSpc>
            </a:pPr>
            <a:r>
              <a:rPr lang="ru-RU" sz="1700" b="1" dirty="0" smtClean="0">
                <a:latin typeface="Arial" pitchFamily="34" charset="0"/>
                <a:cs typeface="Arial" pitchFamily="34" charset="0"/>
              </a:rPr>
              <a:t>МБУК «</a:t>
            </a:r>
            <a:r>
              <a:rPr lang="ru-RU" sz="1700" b="1" dirty="0" err="1" smtClean="0">
                <a:latin typeface="Arial" pitchFamily="34" charset="0"/>
                <a:cs typeface="Arial" pitchFamily="34" charset="0"/>
              </a:rPr>
              <a:t>Старооскольский</a:t>
            </a:r>
            <a:r>
              <a:rPr lang="ru-RU" sz="1700" b="1" dirty="0" smtClean="0">
                <a:latin typeface="Arial" pitchFamily="34" charset="0"/>
                <a:cs typeface="Arial" pitchFamily="34" charset="0"/>
              </a:rPr>
              <a:t> Дом ремесел»</a:t>
            </a:r>
            <a:endParaRPr lang="ru-RU" sz="17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3" name="Прямоугольник 132"/>
          <p:cNvSpPr/>
          <p:nvPr/>
        </p:nvSpPr>
        <p:spPr>
          <a:xfrm>
            <a:off x="3096344" y="5299467"/>
            <a:ext cx="2987824" cy="297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600"/>
              </a:lnSpc>
            </a:pPr>
            <a:r>
              <a:rPr lang="ru-RU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«Усадьба мастеров»</a:t>
            </a:r>
            <a:endParaRPr lang="ru-RU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4" name="Прямоугольник 133"/>
          <p:cNvSpPr/>
          <p:nvPr/>
        </p:nvSpPr>
        <p:spPr>
          <a:xfrm>
            <a:off x="6084168" y="4653136"/>
            <a:ext cx="3168352" cy="52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700"/>
              </a:lnSpc>
            </a:pPr>
            <a:r>
              <a:rPr lang="ru-RU" sz="1700" b="1" dirty="0" smtClean="0">
                <a:latin typeface="Arial" pitchFamily="34" charset="0"/>
                <a:cs typeface="Arial" pitchFamily="34" charset="0"/>
              </a:rPr>
              <a:t>МБУ ДО «Детская музыкальная школа № 3»</a:t>
            </a:r>
            <a:endParaRPr lang="ru-RU" sz="17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5" name="Прямоугольник 134"/>
          <p:cNvSpPr/>
          <p:nvPr/>
        </p:nvSpPr>
        <p:spPr>
          <a:xfrm>
            <a:off x="6192688" y="5299467"/>
            <a:ext cx="2987824" cy="297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600"/>
              </a:lnSpc>
            </a:pPr>
            <a:r>
              <a:rPr lang="ru-RU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«Скрипичные посиделки»</a:t>
            </a:r>
            <a:endParaRPr lang="ru-RU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7584" y="6418203"/>
            <a:ext cx="788436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 smtClean="0">
                <a:latin typeface="Arial" pitchFamily="34" charset="0"/>
                <a:cs typeface="Arial" pitchFamily="34" charset="0"/>
              </a:rPr>
              <a:t>УПРАВЛЕНИЕ КУЛЬТУРЫ АДМИНИСТРАЦИИ СТАРООСКОЛЬСКОГО ГОРОДСКОГО ОКРУГА</a:t>
            </a:r>
            <a:endParaRPr lang="ru-RU" sz="13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2" descr="C:\РАБОТА\АРХИВ\МАТЕРИАЛЫ\лого\logo9-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6353944"/>
            <a:ext cx="482352" cy="482352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0" y="0"/>
            <a:ext cx="9144000" cy="1124744"/>
          </a:xfrm>
          <a:prstGeom prst="rect">
            <a:avLst/>
          </a:prstGeom>
          <a:solidFill>
            <a:srgbClr val="2F82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文本框 2"/>
          <p:cNvSpPr txBox="1"/>
          <p:nvPr/>
        </p:nvSpPr>
        <p:spPr>
          <a:xfrm>
            <a:off x="0" y="116632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zh-CN" sz="2700" b="1" dirty="0" smtClean="0">
                <a:solidFill>
                  <a:schemeClr val="bg1"/>
                </a:solidFill>
                <a:latin typeface="Arial" pitchFamily="34" charset="0"/>
                <a:ea typeface="Kozuka Gothic Pr6N M" panose="020B0700000000000000" pitchFamily="34" charset="-128"/>
                <a:cs typeface="Arial" pitchFamily="34" charset="0"/>
              </a:rPr>
              <a:t>ПОДДЕРЖКА БЛАГОТВОРИТЕЛЬНОГО ФОНДА «ИСКУССТВО, НАУКА И СПОРТ» </a:t>
            </a:r>
          </a:p>
        </p:txBody>
      </p:sp>
      <p:grpSp>
        <p:nvGrpSpPr>
          <p:cNvPr id="49" name="组合 41"/>
          <p:cNvGrpSpPr/>
          <p:nvPr/>
        </p:nvGrpSpPr>
        <p:grpSpPr>
          <a:xfrm>
            <a:off x="2123728" y="1483893"/>
            <a:ext cx="5521702" cy="1297035"/>
            <a:chOff x="899592" y="1196752"/>
            <a:chExt cx="5512819" cy="1584176"/>
          </a:xfrm>
        </p:grpSpPr>
        <p:sp>
          <p:nvSpPr>
            <p:cNvPr id="50" name="矩形 1"/>
            <p:cNvSpPr/>
            <p:nvPr/>
          </p:nvSpPr>
          <p:spPr>
            <a:xfrm>
              <a:off x="899592" y="1196752"/>
              <a:ext cx="5512819" cy="1584176"/>
            </a:xfrm>
            <a:custGeom>
              <a:avLst/>
              <a:gdLst/>
              <a:ahLst/>
              <a:cxnLst/>
              <a:rect l="l" t="t" r="r" b="b"/>
              <a:pathLst>
                <a:path w="5512819" h="1584176">
                  <a:moveTo>
                    <a:pt x="0" y="0"/>
                  </a:moveTo>
                  <a:lnTo>
                    <a:pt x="5184576" y="0"/>
                  </a:lnTo>
                  <a:lnTo>
                    <a:pt x="5184576" y="529601"/>
                  </a:lnTo>
                  <a:lnTo>
                    <a:pt x="5512819" y="761350"/>
                  </a:lnTo>
                  <a:lnTo>
                    <a:pt x="5184576" y="993099"/>
                  </a:lnTo>
                  <a:lnTo>
                    <a:pt x="5184576" y="1584176"/>
                  </a:lnTo>
                  <a:lnTo>
                    <a:pt x="528496" y="1584176"/>
                  </a:lnTo>
                  <a:lnTo>
                    <a:pt x="0" y="1175077"/>
                  </a:lnTo>
                  <a:close/>
                </a:path>
              </a:pathLst>
            </a:custGeom>
            <a:solidFill>
              <a:srgbClr val="2F82BB"/>
            </a:solidFill>
            <a:ln w="28575" cap="flat" cmpd="sng" algn="ctr">
              <a:solidFill>
                <a:srgbClr val="2F82BB"/>
              </a:solidFill>
              <a:prstDash val="solid"/>
            </a:ln>
            <a:effectLst>
              <a:outerShdw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ea typeface="宋体"/>
                <a:cs typeface="Arial" pitchFamily="34" charset="0"/>
              </a:endParaRPr>
            </a:p>
          </p:txBody>
        </p:sp>
        <p:sp>
          <p:nvSpPr>
            <p:cNvPr id="51" name="矩形 43"/>
            <p:cNvSpPr/>
            <p:nvPr/>
          </p:nvSpPr>
          <p:spPr>
            <a:xfrm>
              <a:off x="982233" y="1266337"/>
              <a:ext cx="5040560" cy="432048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ea typeface="宋体"/>
                <a:cs typeface="Arial" pitchFamily="34" charset="0"/>
              </a:endParaRPr>
            </a:p>
          </p:txBody>
        </p:sp>
        <p:cxnSp>
          <p:nvCxnSpPr>
            <p:cNvPr id="53" name="直接连接符 45"/>
            <p:cNvCxnSpPr/>
            <p:nvPr/>
          </p:nvCxnSpPr>
          <p:spPr>
            <a:xfrm>
              <a:off x="899592" y="1772816"/>
              <a:ext cx="5163310" cy="0"/>
            </a:xfrm>
            <a:prstGeom prst="line">
              <a:avLst/>
            </a:prstGeom>
            <a:noFill/>
            <a:ln w="19050" cap="flat" cmpd="sng" algn="ctr">
              <a:solidFill>
                <a:srgbClr val="B88C00"/>
              </a:solidFill>
              <a:prstDash val="sysDash"/>
            </a:ln>
            <a:effectLst>
              <a:outerShdw dist="12700" dir="5400000" algn="t" rotWithShape="0">
                <a:srgbClr val="FFFF00">
                  <a:alpha val="40000"/>
                </a:srgbClr>
              </a:outerShdw>
            </a:effectLst>
          </p:spPr>
        </p:cxnSp>
      </p:grpSp>
      <p:sp>
        <p:nvSpPr>
          <p:cNvPr id="54" name="椭圆 47"/>
          <p:cNvSpPr/>
          <p:nvPr/>
        </p:nvSpPr>
        <p:spPr>
          <a:xfrm>
            <a:off x="7857686" y="1988840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F79646">
                  <a:lumMod val="75000"/>
                </a:srgbClr>
              </a:gs>
              <a:gs pos="54000">
                <a:srgbClr val="FFCE33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28575" cap="flat" cmpd="sng" algn="ctr">
            <a:solidFill>
              <a:srgbClr val="A47D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itchFamily="34" charset="0"/>
              <a:ea typeface="宋体"/>
              <a:cs typeface="Arial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8028384" y="1567905"/>
            <a:ext cx="1008112" cy="592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25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微软雅黑" pitchFamily="34" charset="-122"/>
                <a:cs typeface="Arial" pitchFamily="34" charset="0"/>
              </a:rPr>
              <a:t>300</a:t>
            </a:r>
            <a:endParaRPr kumimoji="0" lang="en-US" altLang="zh-CN" sz="25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微软雅黑" pitchFamily="34" charset="-122"/>
              <a:cs typeface="Arial" pitchFamily="34" charset="0"/>
            </a:endParaRPr>
          </a:p>
        </p:txBody>
      </p:sp>
      <p:grpSp>
        <p:nvGrpSpPr>
          <p:cNvPr id="58" name="组合 51"/>
          <p:cNvGrpSpPr/>
          <p:nvPr/>
        </p:nvGrpSpPr>
        <p:grpSpPr>
          <a:xfrm>
            <a:off x="2123728" y="2996952"/>
            <a:ext cx="5521702" cy="1297035"/>
            <a:chOff x="899592" y="1196752"/>
            <a:chExt cx="5512819" cy="1584176"/>
          </a:xfrm>
        </p:grpSpPr>
        <p:sp>
          <p:nvSpPr>
            <p:cNvPr id="60" name="矩形 1"/>
            <p:cNvSpPr/>
            <p:nvPr/>
          </p:nvSpPr>
          <p:spPr>
            <a:xfrm>
              <a:off x="899592" y="1196752"/>
              <a:ext cx="5512819" cy="1584176"/>
            </a:xfrm>
            <a:custGeom>
              <a:avLst/>
              <a:gdLst/>
              <a:ahLst/>
              <a:cxnLst/>
              <a:rect l="l" t="t" r="r" b="b"/>
              <a:pathLst>
                <a:path w="5512819" h="1584176">
                  <a:moveTo>
                    <a:pt x="0" y="0"/>
                  </a:moveTo>
                  <a:lnTo>
                    <a:pt x="5184576" y="0"/>
                  </a:lnTo>
                  <a:lnTo>
                    <a:pt x="5184576" y="529601"/>
                  </a:lnTo>
                  <a:lnTo>
                    <a:pt x="5512819" y="761350"/>
                  </a:lnTo>
                  <a:lnTo>
                    <a:pt x="5184576" y="993099"/>
                  </a:lnTo>
                  <a:lnTo>
                    <a:pt x="5184576" y="1584176"/>
                  </a:lnTo>
                  <a:lnTo>
                    <a:pt x="528496" y="1584176"/>
                  </a:lnTo>
                  <a:lnTo>
                    <a:pt x="0" y="1175077"/>
                  </a:lnTo>
                  <a:close/>
                </a:path>
              </a:pathLst>
            </a:custGeom>
            <a:solidFill>
              <a:srgbClr val="2F82BB"/>
            </a:solidFill>
            <a:ln w="28575" cap="flat" cmpd="sng" algn="ctr">
              <a:solidFill>
                <a:srgbClr val="2F82BB"/>
              </a:solidFill>
              <a:prstDash val="solid"/>
            </a:ln>
            <a:effectLst>
              <a:outerShdw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ea typeface="宋体"/>
                <a:cs typeface="Arial" pitchFamily="34" charset="0"/>
              </a:endParaRPr>
            </a:p>
          </p:txBody>
        </p:sp>
        <p:sp>
          <p:nvSpPr>
            <p:cNvPr id="64" name="矩形 53"/>
            <p:cNvSpPr/>
            <p:nvPr/>
          </p:nvSpPr>
          <p:spPr>
            <a:xfrm>
              <a:off x="982233" y="1266337"/>
              <a:ext cx="5040560" cy="432048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ea typeface="宋体"/>
                <a:cs typeface="Arial" pitchFamily="34" charset="0"/>
              </a:endParaRPr>
            </a:p>
          </p:txBody>
        </p:sp>
        <p:cxnSp>
          <p:nvCxnSpPr>
            <p:cNvPr id="82" name="直接连接符 55"/>
            <p:cNvCxnSpPr/>
            <p:nvPr/>
          </p:nvCxnSpPr>
          <p:spPr>
            <a:xfrm>
              <a:off x="899592" y="1772816"/>
              <a:ext cx="5163310" cy="0"/>
            </a:xfrm>
            <a:prstGeom prst="line">
              <a:avLst/>
            </a:prstGeom>
            <a:noFill/>
            <a:ln w="19050" cap="flat" cmpd="sng" algn="ctr">
              <a:solidFill>
                <a:srgbClr val="B88C00"/>
              </a:solidFill>
              <a:prstDash val="sysDash"/>
            </a:ln>
            <a:effectLst>
              <a:outerShdw dist="12700" dir="5400000" algn="t" rotWithShape="0">
                <a:srgbClr val="FFFF00">
                  <a:alpha val="40000"/>
                </a:srgbClr>
              </a:outerShdw>
            </a:effectLst>
          </p:spPr>
        </p:cxnSp>
      </p:grpSp>
      <p:sp>
        <p:nvSpPr>
          <p:cNvPr id="83" name="椭圆 56"/>
          <p:cNvSpPr/>
          <p:nvPr/>
        </p:nvSpPr>
        <p:spPr>
          <a:xfrm>
            <a:off x="7857686" y="3573016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F79646">
                  <a:lumMod val="75000"/>
                </a:srgbClr>
              </a:gs>
              <a:gs pos="54000">
                <a:srgbClr val="FFCE33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28575" cap="flat" cmpd="sng" algn="ctr">
            <a:solidFill>
              <a:srgbClr val="A47D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itchFamily="34" charset="0"/>
              <a:ea typeface="宋体"/>
              <a:cs typeface="Arial" pitchFamily="34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8028384" y="3146970"/>
            <a:ext cx="1008112" cy="592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25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微软雅黑" pitchFamily="34" charset="-122"/>
                <a:cs typeface="Arial" pitchFamily="34" charset="0"/>
              </a:rPr>
              <a:t>300</a:t>
            </a:r>
            <a:endParaRPr kumimoji="0" lang="en-US" altLang="zh-CN" sz="25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微软雅黑" pitchFamily="34" charset="-122"/>
              <a:cs typeface="Arial" pitchFamily="34" charset="0"/>
            </a:endParaRPr>
          </a:p>
        </p:txBody>
      </p:sp>
      <p:grpSp>
        <p:nvGrpSpPr>
          <p:cNvPr id="89" name="组合 60"/>
          <p:cNvGrpSpPr/>
          <p:nvPr/>
        </p:nvGrpSpPr>
        <p:grpSpPr>
          <a:xfrm>
            <a:off x="2123728" y="4581129"/>
            <a:ext cx="5521702" cy="1512168"/>
            <a:chOff x="899592" y="1196752"/>
            <a:chExt cx="5512819" cy="1584176"/>
          </a:xfrm>
        </p:grpSpPr>
        <p:sp>
          <p:nvSpPr>
            <p:cNvPr id="90" name="矩形 1"/>
            <p:cNvSpPr/>
            <p:nvPr/>
          </p:nvSpPr>
          <p:spPr>
            <a:xfrm>
              <a:off x="899592" y="1196752"/>
              <a:ext cx="5512819" cy="1584176"/>
            </a:xfrm>
            <a:custGeom>
              <a:avLst/>
              <a:gdLst/>
              <a:ahLst/>
              <a:cxnLst/>
              <a:rect l="l" t="t" r="r" b="b"/>
              <a:pathLst>
                <a:path w="5512819" h="1584176">
                  <a:moveTo>
                    <a:pt x="0" y="0"/>
                  </a:moveTo>
                  <a:lnTo>
                    <a:pt x="5184576" y="0"/>
                  </a:lnTo>
                  <a:lnTo>
                    <a:pt x="5184576" y="529601"/>
                  </a:lnTo>
                  <a:lnTo>
                    <a:pt x="5512819" y="761350"/>
                  </a:lnTo>
                  <a:lnTo>
                    <a:pt x="5184576" y="993099"/>
                  </a:lnTo>
                  <a:lnTo>
                    <a:pt x="5184576" y="1584176"/>
                  </a:lnTo>
                  <a:lnTo>
                    <a:pt x="528496" y="1584176"/>
                  </a:lnTo>
                  <a:lnTo>
                    <a:pt x="0" y="1175077"/>
                  </a:lnTo>
                  <a:close/>
                </a:path>
              </a:pathLst>
            </a:custGeom>
            <a:solidFill>
              <a:srgbClr val="2F82BB"/>
            </a:solidFill>
            <a:ln w="28575" cap="flat" cmpd="sng" algn="ctr">
              <a:solidFill>
                <a:srgbClr val="2F82BB"/>
              </a:solidFill>
              <a:prstDash val="solid"/>
            </a:ln>
            <a:effectLst>
              <a:outerShdw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ea typeface="宋体"/>
                <a:cs typeface="Arial" pitchFamily="34" charset="0"/>
              </a:endParaRPr>
            </a:p>
          </p:txBody>
        </p:sp>
        <p:sp>
          <p:nvSpPr>
            <p:cNvPr id="91" name="矩形 62"/>
            <p:cNvSpPr/>
            <p:nvPr/>
          </p:nvSpPr>
          <p:spPr>
            <a:xfrm>
              <a:off x="982233" y="1266337"/>
              <a:ext cx="5040560" cy="609347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ea typeface="宋体"/>
                <a:cs typeface="Arial" pitchFamily="34" charset="0"/>
              </a:endParaRPr>
            </a:p>
          </p:txBody>
        </p:sp>
        <p:cxnSp>
          <p:nvCxnSpPr>
            <p:cNvPr id="93" name="直接连接符 64"/>
            <p:cNvCxnSpPr/>
            <p:nvPr/>
          </p:nvCxnSpPr>
          <p:spPr>
            <a:xfrm>
              <a:off x="899592" y="1951120"/>
              <a:ext cx="5163310" cy="0"/>
            </a:xfrm>
            <a:prstGeom prst="line">
              <a:avLst/>
            </a:prstGeom>
            <a:noFill/>
            <a:ln w="19050" cap="flat" cmpd="sng" algn="ctr">
              <a:solidFill>
                <a:srgbClr val="B88C00"/>
              </a:solidFill>
              <a:prstDash val="sysDash"/>
            </a:ln>
            <a:effectLst>
              <a:outerShdw dist="12700" dir="5400000" algn="t" rotWithShape="0">
                <a:srgbClr val="FFFF00">
                  <a:alpha val="40000"/>
                </a:srgbClr>
              </a:outerShdw>
            </a:effectLst>
          </p:spPr>
        </p:cxnSp>
      </p:grpSp>
      <p:sp>
        <p:nvSpPr>
          <p:cNvPr id="94" name="椭圆 65"/>
          <p:cNvSpPr/>
          <p:nvPr/>
        </p:nvSpPr>
        <p:spPr>
          <a:xfrm>
            <a:off x="7857686" y="5228309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F79646">
                  <a:lumMod val="75000"/>
                </a:srgbClr>
              </a:gs>
              <a:gs pos="54000">
                <a:srgbClr val="FFCE33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28575" cap="flat" cmpd="sng" algn="ctr">
            <a:solidFill>
              <a:srgbClr val="A47D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itchFamily="34" charset="0"/>
              <a:ea typeface="宋体"/>
              <a:cs typeface="Arial" pitchFamily="34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8028384" y="4760739"/>
            <a:ext cx="1008112" cy="592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25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微软雅黑" pitchFamily="34" charset="-122"/>
                <a:cs typeface="Arial" pitchFamily="34" charset="0"/>
              </a:rPr>
              <a:t>298,3</a:t>
            </a:r>
            <a:endParaRPr kumimoji="0" lang="en-US" altLang="zh-CN" sz="25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微软雅黑" pitchFamily="34" charset="-122"/>
              <a:cs typeface="Arial" pitchFamily="34" charset="0"/>
            </a:endParaRPr>
          </a:p>
        </p:txBody>
      </p:sp>
      <p:cxnSp>
        <p:nvCxnSpPr>
          <p:cNvPr id="98" name="直接连接符 46"/>
          <p:cNvCxnSpPr/>
          <p:nvPr/>
        </p:nvCxnSpPr>
        <p:spPr>
          <a:xfrm>
            <a:off x="7956376" y="1124744"/>
            <a:ext cx="0" cy="5184576"/>
          </a:xfrm>
          <a:prstGeom prst="line">
            <a:avLst/>
          </a:prstGeom>
          <a:noFill/>
          <a:ln w="28575" cap="flat" cmpd="sng" algn="ctr">
            <a:solidFill>
              <a:sysClr val="window" lastClr="FFFFFF">
                <a:lumMod val="50000"/>
              </a:sysClr>
            </a:solidFill>
            <a:prstDash val="sysDash"/>
          </a:ln>
          <a:effectLst/>
        </p:spPr>
      </p:cxnSp>
      <p:sp>
        <p:nvSpPr>
          <p:cNvPr id="103" name="椭圆​​ 40"/>
          <p:cNvSpPr>
            <a:spLocks noChangeArrowheads="1"/>
          </p:cNvSpPr>
          <p:nvPr/>
        </p:nvSpPr>
        <p:spPr bwMode="auto">
          <a:xfrm rot="16200000">
            <a:off x="251360" y="3196826"/>
            <a:ext cx="1379526" cy="1379204"/>
          </a:xfrm>
          <a:prstGeom prst="ellipse">
            <a:avLst/>
          </a:prstGeom>
          <a:solidFill>
            <a:srgbClr val="FFC000"/>
          </a:solidFill>
          <a:ln w="38100" algn="ctr">
            <a:solidFill>
              <a:schemeClr val="bg1"/>
            </a:solidFill>
            <a:round/>
            <a:headEnd/>
            <a:tailEnd/>
          </a:ln>
          <a:effectLst>
            <a:innerShdw blurRad="114300">
              <a:prstClr val="black"/>
            </a:innerShdw>
          </a:effectLst>
        </p:spPr>
        <p:txBody>
          <a:bodyPr vert="eaVert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schemeClr val="l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5" name="Прямоугольник 104"/>
          <p:cNvSpPr/>
          <p:nvPr/>
        </p:nvSpPr>
        <p:spPr>
          <a:xfrm>
            <a:off x="428574" y="3487941"/>
            <a:ext cx="1047083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проекта </a:t>
            </a:r>
            <a:endParaRPr lang="ru-RU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6" name="Прямоугольник 105"/>
          <p:cNvSpPr/>
          <p:nvPr/>
        </p:nvSpPr>
        <p:spPr>
          <a:xfrm>
            <a:off x="282768" y="4737338"/>
            <a:ext cx="1336904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altLang="zh-CN" sz="3000" b="1" dirty="0" smtClean="0">
                <a:solidFill>
                  <a:prstClr val="white"/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898,3 </a:t>
            </a:r>
          </a:p>
          <a:p>
            <a:pPr algn="ctr">
              <a:defRPr/>
            </a:pPr>
            <a:r>
              <a:rPr lang="ru-RU" altLang="zh-CN" sz="1500" b="1" dirty="0" smtClean="0">
                <a:solidFill>
                  <a:prstClr val="white"/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тыс. рублей</a:t>
            </a:r>
            <a:endParaRPr lang="zh-CN" altLang="en-US" sz="1500" b="1" dirty="0">
              <a:solidFill>
                <a:prstClr val="white"/>
              </a:solidFill>
              <a:latin typeface="Arial" pitchFamily="34" charset="0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107" name="Прямоугольник 106"/>
          <p:cNvSpPr/>
          <p:nvPr/>
        </p:nvSpPr>
        <p:spPr>
          <a:xfrm>
            <a:off x="8100392" y="1999953"/>
            <a:ext cx="865622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500"/>
              </a:lnSpc>
              <a:defRPr/>
            </a:pPr>
            <a:r>
              <a:rPr lang="ru-RU" altLang="zh-CN" sz="1500" b="1" dirty="0" smtClean="0">
                <a:solidFill>
                  <a:prstClr val="white"/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тыс. </a:t>
            </a:r>
          </a:p>
          <a:p>
            <a:pPr algn="ctr">
              <a:lnSpc>
                <a:spcPts val="1500"/>
              </a:lnSpc>
              <a:defRPr/>
            </a:pPr>
            <a:r>
              <a:rPr lang="ru-RU" altLang="zh-CN" sz="1500" b="1" dirty="0" smtClean="0">
                <a:solidFill>
                  <a:prstClr val="white"/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рублей</a:t>
            </a:r>
            <a:endParaRPr lang="zh-CN" altLang="en-US" sz="1500" b="1" dirty="0">
              <a:solidFill>
                <a:prstClr val="white"/>
              </a:solidFill>
              <a:latin typeface="Arial" pitchFamily="34" charset="0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108" name="Прямоугольник 107"/>
          <p:cNvSpPr/>
          <p:nvPr/>
        </p:nvSpPr>
        <p:spPr>
          <a:xfrm>
            <a:off x="8100392" y="3579018"/>
            <a:ext cx="865622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500"/>
              </a:lnSpc>
              <a:defRPr/>
            </a:pPr>
            <a:r>
              <a:rPr lang="ru-RU" altLang="zh-CN" sz="1500" b="1" dirty="0" smtClean="0">
                <a:solidFill>
                  <a:prstClr val="white"/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тыс. </a:t>
            </a:r>
          </a:p>
          <a:p>
            <a:pPr algn="ctr">
              <a:lnSpc>
                <a:spcPts val="1500"/>
              </a:lnSpc>
              <a:defRPr/>
            </a:pPr>
            <a:r>
              <a:rPr lang="ru-RU" altLang="zh-CN" sz="1500" b="1" dirty="0" smtClean="0">
                <a:solidFill>
                  <a:prstClr val="white"/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рублей</a:t>
            </a:r>
            <a:endParaRPr lang="zh-CN" altLang="en-US" sz="1500" b="1" dirty="0">
              <a:solidFill>
                <a:prstClr val="white"/>
              </a:solidFill>
              <a:latin typeface="Arial" pitchFamily="34" charset="0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109" name="Прямоугольник 108"/>
          <p:cNvSpPr/>
          <p:nvPr/>
        </p:nvSpPr>
        <p:spPr>
          <a:xfrm>
            <a:off x="8100392" y="5229200"/>
            <a:ext cx="865622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500"/>
              </a:lnSpc>
              <a:defRPr/>
            </a:pPr>
            <a:r>
              <a:rPr lang="ru-RU" altLang="zh-CN" sz="1500" b="1" dirty="0" smtClean="0">
                <a:solidFill>
                  <a:prstClr val="white"/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тыс. </a:t>
            </a:r>
          </a:p>
          <a:p>
            <a:pPr algn="ctr">
              <a:lnSpc>
                <a:spcPts val="1500"/>
              </a:lnSpc>
              <a:defRPr/>
            </a:pPr>
            <a:r>
              <a:rPr lang="ru-RU" altLang="zh-CN" sz="1500" b="1" dirty="0" smtClean="0">
                <a:solidFill>
                  <a:prstClr val="white"/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рублей</a:t>
            </a:r>
            <a:endParaRPr lang="zh-CN" altLang="en-US" sz="1500" b="1" dirty="0">
              <a:solidFill>
                <a:prstClr val="white"/>
              </a:solidFill>
              <a:latin typeface="Arial" pitchFamily="34" charset="0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110" name="Прямоугольник 109"/>
          <p:cNvSpPr/>
          <p:nvPr/>
        </p:nvSpPr>
        <p:spPr>
          <a:xfrm>
            <a:off x="2339752" y="1475492"/>
            <a:ext cx="31556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Дом-музей В.Я.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Ерошенко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1" name="Прямоугольник 110"/>
          <p:cNvSpPr/>
          <p:nvPr/>
        </p:nvSpPr>
        <p:spPr>
          <a:xfrm>
            <a:off x="2483768" y="3059668"/>
            <a:ext cx="41433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МАУК «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Старооскольский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зоопарк»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2" name="Прямоугольник 111"/>
          <p:cNvSpPr/>
          <p:nvPr/>
        </p:nvSpPr>
        <p:spPr>
          <a:xfrm>
            <a:off x="2267744" y="4608000"/>
            <a:ext cx="50019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МБУК «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Старооскольский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театр для детей </a:t>
            </a:r>
          </a:p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и молодежи им. Б.И.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Равенских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»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3" name="Прямоугольник 112"/>
          <p:cNvSpPr/>
          <p:nvPr/>
        </p:nvSpPr>
        <p:spPr>
          <a:xfrm>
            <a:off x="2483768" y="2051556"/>
            <a:ext cx="37782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Арт-поляна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сказок </a:t>
            </a:r>
            <a:r>
              <a:rPr lang="ru-RU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Ерошенко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»</a:t>
            </a:r>
            <a:endParaRPr lang="ru-R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4" name="Прямоугольник 113"/>
          <p:cNvSpPr/>
          <p:nvPr/>
        </p:nvSpPr>
        <p:spPr>
          <a:xfrm>
            <a:off x="2483768" y="3563724"/>
            <a:ext cx="44738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«Фестиваль живой музыки на траве»</a:t>
            </a:r>
            <a:endParaRPr lang="ru-R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5" name="Прямоугольник 114"/>
          <p:cNvSpPr/>
          <p:nvPr/>
        </p:nvSpPr>
        <p:spPr>
          <a:xfrm>
            <a:off x="2483768" y="5507940"/>
            <a:ext cx="37142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«ТЕАТР. Первые впечатления»</a:t>
            </a:r>
            <a:endParaRPr lang="ru-R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 descr="C:\Users\саня\Desktop\коллегия_26.11\logo_mi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6738" y="1268760"/>
            <a:ext cx="1780966" cy="15382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矩形 28"/>
          <p:cNvSpPr/>
          <p:nvPr/>
        </p:nvSpPr>
        <p:spPr>
          <a:xfrm>
            <a:off x="4429000" y="1268760"/>
            <a:ext cx="4679504" cy="4392488"/>
          </a:xfrm>
          <a:prstGeom prst="rect">
            <a:avLst/>
          </a:prstGeom>
          <a:solidFill>
            <a:srgbClr val="2F82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§"/>
              <a:defRPr/>
            </a:pPr>
            <a:endParaRPr lang="ru-RU" kern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4" name="Группа 23"/>
          <p:cNvGrpSpPr/>
          <p:nvPr/>
        </p:nvGrpSpPr>
        <p:grpSpPr>
          <a:xfrm>
            <a:off x="0" y="6309320"/>
            <a:ext cx="9144000" cy="548680"/>
            <a:chOff x="0" y="6309320"/>
            <a:chExt cx="9144000" cy="548680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0" y="6309320"/>
              <a:ext cx="9144000" cy="54868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27584" y="6418203"/>
              <a:ext cx="7884368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300" b="1" dirty="0" smtClean="0">
                  <a:latin typeface="Arial" pitchFamily="34" charset="0"/>
                  <a:cs typeface="Arial" pitchFamily="34" charset="0"/>
                </a:rPr>
                <a:t>УПРАВЛЕНИЕ КУЛЬТУРЫ АДМИНИСТРАЦИИ СТАРООСКОЛЬСКОГО ГОРОДСКОГО ОКРУГА</a:t>
              </a:r>
              <a:endParaRPr lang="ru-RU" sz="1300" b="1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0" name="Picture 2" descr="C:\РАБОТА\АРХИВ\МАТЕРИАЛЫ\лого\logo9-3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1520" y="6353944"/>
              <a:ext cx="482352" cy="482352"/>
            </a:xfrm>
            <a:prstGeom prst="rect">
              <a:avLst/>
            </a:prstGeom>
            <a:noFill/>
          </p:spPr>
        </p:pic>
      </p:grpSp>
      <p:sp>
        <p:nvSpPr>
          <p:cNvPr id="11" name="Прямоугольник 10"/>
          <p:cNvSpPr/>
          <p:nvPr/>
        </p:nvSpPr>
        <p:spPr>
          <a:xfrm>
            <a:off x="0" y="0"/>
            <a:ext cx="9144000" cy="1124744"/>
          </a:xfrm>
          <a:prstGeom prst="rect">
            <a:avLst/>
          </a:prstGeom>
          <a:solidFill>
            <a:srgbClr val="2F82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文本框 2"/>
          <p:cNvSpPr txBox="1"/>
          <p:nvPr/>
        </p:nvSpPr>
        <p:spPr>
          <a:xfrm>
            <a:off x="0" y="260648"/>
            <a:ext cx="91440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zh-CN" sz="2700" b="1" dirty="0" smtClean="0">
                <a:solidFill>
                  <a:schemeClr val="bg1"/>
                </a:solidFill>
                <a:latin typeface="Arial" pitchFamily="34" charset="0"/>
                <a:ea typeface="Kozuka Gothic Pr6N M" panose="020B0700000000000000" pitchFamily="34" charset="-128"/>
                <a:cs typeface="Arial" pitchFamily="34" charset="0"/>
              </a:rPr>
              <a:t>ФОНД ПРЕЗИДЕНТСКИХ ГРАНТОВ</a:t>
            </a:r>
          </a:p>
        </p:txBody>
      </p:sp>
      <p:pic>
        <p:nvPicPr>
          <p:cNvPr id="2050" name="Picture 2" descr="C:\Users\саня\Desktop\нац_проект\image1526012468656.jpg"/>
          <p:cNvPicPr>
            <a:picLocks noChangeAspect="1" noChangeArrowheads="1"/>
          </p:cNvPicPr>
          <p:nvPr/>
        </p:nvPicPr>
        <p:blipFill>
          <a:blip r:embed="rId4" cstate="print"/>
          <a:srcRect t="19289" r="5652" b="22844"/>
          <a:stretch>
            <a:fillRect/>
          </a:stretch>
        </p:blipFill>
        <p:spPr bwMode="auto">
          <a:xfrm>
            <a:off x="178178" y="1196752"/>
            <a:ext cx="3168352" cy="1296144"/>
          </a:xfrm>
          <a:prstGeom prst="rect">
            <a:avLst/>
          </a:prstGeom>
          <a:noFill/>
        </p:spPr>
      </p:pic>
      <p:sp>
        <p:nvSpPr>
          <p:cNvPr id="46" name="椭圆 8"/>
          <p:cNvSpPr/>
          <p:nvPr/>
        </p:nvSpPr>
        <p:spPr>
          <a:xfrm>
            <a:off x="3573761" y="1196752"/>
            <a:ext cx="1231410" cy="123141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椭圆 8"/>
          <p:cNvSpPr/>
          <p:nvPr/>
        </p:nvSpPr>
        <p:spPr>
          <a:xfrm>
            <a:off x="3566487" y="2780928"/>
            <a:ext cx="1231410" cy="123141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zh-CN" sz="25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椭圆 8"/>
          <p:cNvSpPr/>
          <p:nvPr/>
        </p:nvSpPr>
        <p:spPr>
          <a:xfrm>
            <a:off x="3573761" y="4357553"/>
            <a:ext cx="1231410" cy="123141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5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3498165" y="1556792"/>
            <a:ext cx="1431803" cy="6052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5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499 662 </a:t>
            </a:r>
          </a:p>
          <a:p>
            <a:pPr algn="ctr">
              <a:lnSpc>
                <a:spcPts val="2000"/>
              </a:lnSpc>
            </a:pPr>
            <a:r>
              <a:rPr lang="ru-RU" sz="2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рубля</a:t>
            </a:r>
            <a:endParaRPr lang="ru-RU" sz="2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3503825" y="3148242"/>
            <a:ext cx="1431803" cy="6052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5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376 437 </a:t>
            </a:r>
          </a:p>
          <a:p>
            <a:pPr algn="ctr">
              <a:lnSpc>
                <a:spcPts val="2000"/>
              </a:lnSpc>
            </a:pPr>
            <a:r>
              <a:rPr lang="ru-RU" sz="2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рублей</a:t>
            </a:r>
            <a:endParaRPr lang="ru-RU" sz="2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3503825" y="4688363"/>
            <a:ext cx="1431803" cy="6052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5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455 730 </a:t>
            </a:r>
          </a:p>
          <a:p>
            <a:pPr algn="ctr">
              <a:lnSpc>
                <a:spcPts val="2000"/>
              </a:lnSpc>
            </a:pPr>
            <a:r>
              <a:rPr lang="ru-RU" sz="2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рублей</a:t>
            </a:r>
            <a:endParaRPr lang="ru-RU" sz="2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5112568" y="1329735"/>
            <a:ext cx="40314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Проект «Создание инклюзивного интегративного детского театра кукол «</a:t>
            </a:r>
            <a:r>
              <a:rPr lang="ru-RU" sz="1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СКАЗка</a:t>
            </a:r>
            <a:r>
              <a:rPr lang="ru-RU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»</a:t>
            </a:r>
            <a:endParaRPr lang="ru-RU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5112568" y="3072442"/>
            <a:ext cx="40314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Проект «Путешествие по России с народной куклой»</a:t>
            </a:r>
            <a:endParaRPr lang="ru-RU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5112568" y="4645585"/>
            <a:ext cx="40314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Проект «Оскол многодетный»</a:t>
            </a:r>
            <a:endParaRPr lang="ru-RU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4861048" y="2206605"/>
            <a:ext cx="43914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ОАНО «Православная гимназия № 38» совместно с МАУК «ЦКР «Горняк»</a:t>
            </a:r>
            <a:endParaRPr lang="ru-RU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4" name="Прямоугольник 63"/>
          <p:cNvSpPr/>
          <p:nvPr/>
        </p:nvSpPr>
        <p:spPr>
          <a:xfrm>
            <a:off x="4788024" y="3646765"/>
            <a:ext cx="40314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ТОМ «Родное ремесло» совместно </a:t>
            </a:r>
          </a:p>
          <a:p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 МКУК «</a:t>
            </a:r>
            <a:r>
              <a:rPr lang="ru-RU" sz="1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Старооскольская</a:t>
            </a:r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ЦБС»</a:t>
            </a:r>
            <a:endParaRPr lang="ru-RU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4788024" y="4942909"/>
            <a:ext cx="51115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СМОО «Ассоциация многодетных семей» совместно с МАУК «ЦКР «Молодежный»</a:t>
            </a:r>
            <a:endParaRPr lang="ru-RU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1" name="Picture 3" descr="C:\Users\саня\Desktop\нац_проект\мир ярче\aRtZTpUAW-g.jpg"/>
          <p:cNvPicPr>
            <a:picLocks noChangeAspect="1" noChangeArrowheads="1"/>
          </p:cNvPicPr>
          <p:nvPr/>
        </p:nvPicPr>
        <p:blipFill>
          <a:blip r:embed="rId5" cstate="print"/>
          <a:srcRect t="10229"/>
          <a:stretch>
            <a:fillRect/>
          </a:stretch>
        </p:blipFill>
        <p:spPr bwMode="auto">
          <a:xfrm>
            <a:off x="178178" y="4381785"/>
            <a:ext cx="3168000" cy="1895231"/>
          </a:xfrm>
          <a:prstGeom prst="rect">
            <a:avLst/>
          </a:prstGeom>
          <a:noFill/>
        </p:spPr>
      </p:pic>
      <p:pic>
        <p:nvPicPr>
          <p:cNvPr id="2052" name="Picture 4" descr="C:\Users\саня\Desktop\orig.jpg"/>
          <p:cNvPicPr>
            <a:picLocks noChangeAspect="1" noChangeArrowheads="1"/>
          </p:cNvPicPr>
          <p:nvPr/>
        </p:nvPicPr>
        <p:blipFill>
          <a:blip r:embed="rId6" cstate="print"/>
          <a:srcRect t="3494" b="12634"/>
          <a:stretch>
            <a:fillRect/>
          </a:stretch>
        </p:blipFill>
        <p:spPr bwMode="auto">
          <a:xfrm>
            <a:off x="179864" y="2565105"/>
            <a:ext cx="3168000" cy="1769149"/>
          </a:xfrm>
          <a:prstGeom prst="rect">
            <a:avLst/>
          </a:prstGeom>
          <a:noFill/>
        </p:spPr>
      </p:pic>
      <p:sp>
        <p:nvSpPr>
          <p:cNvPr id="23" name="Прямоугольник 23"/>
          <p:cNvSpPr>
            <a:spLocks noChangeArrowheads="1"/>
          </p:cNvSpPr>
          <p:nvPr/>
        </p:nvSpPr>
        <p:spPr bwMode="auto">
          <a:xfrm>
            <a:off x="3419872" y="5733256"/>
            <a:ext cx="5724128" cy="53142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ts val="1700"/>
              </a:lnSpc>
            </a:pPr>
            <a:r>
              <a:rPr lang="ru-RU" sz="17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 2020 году 5 учреждений культуры планируют участвовать в конкурсе президентских грантов</a:t>
            </a:r>
            <a:endParaRPr lang="ru-RU" sz="17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827584" y="6418203"/>
            <a:ext cx="788436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 smtClean="0">
                <a:latin typeface="Arial" pitchFamily="34" charset="0"/>
                <a:cs typeface="Arial" pitchFamily="34" charset="0"/>
              </a:rPr>
              <a:t>УПРАВЛЕНИЕ КУЛЬТУРЫ АДМИНИСТРАЦИИ СТАРООСКОЛЬСКОГО ГОРОДСКОГО ОКРУГА</a:t>
            </a:r>
            <a:endParaRPr lang="ru-RU" sz="13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Picture 2" descr="C:\РАБОТА\АРХИВ\МАТЕРИАЛЫ\лого\logo9-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6353944"/>
            <a:ext cx="482352" cy="482352"/>
          </a:xfrm>
          <a:prstGeom prst="rect">
            <a:avLst/>
          </a:prstGeom>
          <a:noFill/>
        </p:spPr>
      </p:pic>
      <p:pic>
        <p:nvPicPr>
          <p:cNvPr id="1026" name="Picture 2" descr="C:\Users\саня\Desktop\коллегия_26.11\origina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16632"/>
            <a:ext cx="5386533" cy="360000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  <p:sp>
        <p:nvSpPr>
          <p:cNvPr id="22" name="Прямоугольник 21"/>
          <p:cNvSpPr/>
          <p:nvPr/>
        </p:nvSpPr>
        <p:spPr>
          <a:xfrm>
            <a:off x="107504" y="4149080"/>
            <a:ext cx="903649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«…Национальная программа в сфере культуры должна получить сильное региональное измерение, стимулировать повышение качества и разнообразие культурной жизни в малых городах и посёлках страны…»</a:t>
            </a:r>
            <a:endParaRPr lang="ru-RU" sz="2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580112" y="1412776"/>
            <a:ext cx="360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Заседание Совета по культуре и искусству 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7020272" y="5589240"/>
            <a:ext cx="187653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5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В.В. Путин</a:t>
            </a:r>
            <a:endParaRPr lang="ru-RU" sz="25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559062" y="2132856"/>
            <a:ext cx="25849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15 декабря 2018 года</a:t>
            </a:r>
            <a:endParaRPr lang="ru-R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等腰三角形 35"/>
          <p:cNvSpPr/>
          <p:nvPr/>
        </p:nvSpPr>
        <p:spPr>
          <a:xfrm rot="5400000">
            <a:off x="-60607" y="4137679"/>
            <a:ext cx="648929" cy="527715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7584" y="6418203"/>
            <a:ext cx="788436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 smtClean="0">
                <a:latin typeface="Arial" pitchFamily="34" charset="0"/>
                <a:cs typeface="Arial" pitchFamily="34" charset="0"/>
              </a:rPr>
              <a:t>УПРАВЛЕНИЕ КУЛЬТУРЫ АДМИНИСТРАЦИИ СТАРООСКОЛЬСКОГО ГОРОДСКОГО ОКРУГА</a:t>
            </a:r>
            <a:endParaRPr lang="ru-RU" sz="13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2" descr="C:\РАБОТА\АРХИВ\МАТЕРИАЛЫ\лого\logo9-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6353944"/>
            <a:ext cx="482352" cy="482352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0" y="0"/>
            <a:ext cx="9144000" cy="1124744"/>
          </a:xfrm>
          <a:prstGeom prst="rect">
            <a:avLst/>
          </a:prstGeom>
          <a:solidFill>
            <a:srgbClr val="2F82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文本框 2"/>
          <p:cNvSpPr txBox="1"/>
          <p:nvPr/>
        </p:nvSpPr>
        <p:spPr>
          <a:xfrm>
            <a:off x="0" y="328881"/>
            <a:ext cx="91440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zh-CN" sz="2700" b="1" dirty="0" smtClean="0">
                <a:solidFill>
                  <a:schemeClr val="bg1"/>
                </a:solidFill>
                <a:latin typeface="Arial" pitchFamily="34" charset="0"/>
                <a:ea typeface="Kozuka Gothic Pr6N M" panose="020B0700000000000000" pitchFamily="34" charset="-128"/>
                <a:cs typeface="Arial" pitchFamily="34" charset="0"/>
              </a:rPr>
              <a:t>РЕЗУЛЬТАТЫ РЕАЛИЗАЦИИ ПРОЕКТОВ</a:t>
            </a:r>
          </a:p>
        </p:txBody>
      </p:sp>
      <p:pic>
        <p:nvPicPr>
          <p:cNvPr id="6146" name="Picture 2" descr="C:\Users\саня\Desktop\коллегия_26.11\5RU7NzYth5U.jpg"/>
          <p:cNvPicPr>
            <a:picLocks noChangeAspect="1" noChangeArrowheads="1"/>
          </p:cNvPicPr>
          <p:nvPr/>
        </p:nvPicPr>
        <p:blipFill>
          <a:blip r:embed="rId4" cstate="print"/>
          <a:srcRect t="8000"/>
          <a:stretch>
            <a:fillRect/>
          </a:stretch>
        </p:blipFill>
        <p:spPr bwMode="auto">
          <a:xfrm>
            <a:off x="75500" y="1154447"/>
            <a:ext cx="3560396" cy="1842505"/>
          </a:xfrm>
          <a:prstGeom prst="rect">
            <a:avLst/>
          </a:prstGeom>
          <a:noFill/>
        </p:spPr>
      </p:pic>
      <p:pic>
        <p:nvPicPr>
          <p:cNvPr id="6147" name="Picture 3" descr="C:\Users\саня\Desktop\коллегия_26.11\710995cee7202bd1f74382d1cb4200f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76453" y="1124744"/>
            <a:ext cx="2767755" cy="1843200"/>
          </a:xfrm>
          <a:prstGeom prst="rect">
            <a:avLst/>
          </a:prstGeom>
          <a:noFill/>
        </p:spPr>
      </p:pic>
      <p:pic>
        <p:nvPicPr>
          <p:cNvPr id="6148" name="Picture 4" descr="C:\Users\саня\Desktop\коллегия_26.11\be02f83a7b914928d309c5e5cfc15e79.jpg"/>
          <p:cNvPicPr>
            <a:picLocks noChangeAspect="1" noChangeArrowheads="1"/>
          </p:cNvPicPr>
          <p:nvPr/>
        </p:nvPicPr>
        <p:blipFill>
          <a:blip r:embed="rId6" cstate="print"/>
          <a:srcRect l="10298"/>
          <a:stretch>
            <a:fillRect/>
          </a:stretch>
        </p:blipFill>
        <p:spPr bwMode="auto">
          <a:xfrm>
            <a:off x="2267744" y="3068960"/>
            <a:ext cx="2131565" cy="1581536"/>
          </a:xfrm>
          <a:prstGeom prst="rect">
            <a:avLst/>
          </a:prstGeom>
          <a:noFill/>
        </p:spPr>
      </p:pic>
      <p:pic>
        <p:nvPicPr>
          <p:cNvPr id="6149" name="Picture 5" descr="C:\Users\саня\Desktop\коллегия_26.11\DSCN2533.JPG"/>
          <p:cNvPicPr>
            <a:picLocks noChangeAspect="1" noChangeArrowheads="1"/>
          </p:cNvPicPr>
          <p:nvPr/>
        </p:nvPicPr>
        <p:blipFill>
          <a:blip r:embed="rId7" cstate="print"/>
          <a:srcRect t="7692" r="1371"/>
          <a:stretch>
            <a:fillRect/>
          </a:stretch>
        </p:blipFill>
        <p:spPr bwMode="auto">
          <a:xfrm>
            <a:off x="6518111" y="1124744"/>
            <a:ext cx="2625889" cy="1843200"/>
          </a:xfrm>
          <a:prstGeom prst="rect">
            <a:avLst/>
          </a:prstGeom>
          <a:noFill/>
        </p:spPr>
      </p:pic>
      <p:pic>
        <p:nvPicPr>
          <p:cNvPr id="6150" name="Picture 6" descr="C:\Users\саня\Desktop\коллегия_26.11\p3qDlx0Nbmw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912768" y="3068960"/>
            <a:ext cx="2267744" cy="1582105"/>
          </a:xfrm>
          <a:prstGeom prst="rect">
            <a:avLst/>
          </a:prstGeom>
          <a:noFill/>
        </p:spPr>
      </p:pic>
      <p:pic>
        <p:nvPicPr>
          <p:cNvPr id="6151" name="Picture 7" descr="C:\Users\саня\Desktop\коллегия_26.11\MGaoLZl323Y.jpg"/>
          <p:cNvPicPr>
            <a:picLocks noChangeAspect="1" noChangeArrowheads="1"/>
          </p:cNvPicPr>
          <p:nvPr/>
        </p:nvPicPr>
        <p:blipFill>
          <a:blip r:embed="rId9" cstate="print"/>
          <a:srcRect t="8007" b="6229"/>
          <a:stretch>
            <a:fillRect/>
          </a:stretch>
        </p:blipFill>
        <p:spPr bwMode="auto">
          <a:xfrm>
            <a:off x="0" y="4725144"/>
            <a:ext cx="2771800" cy="1584176"/>
          </a:xfrm>
          <a:prstGeom prst="rect">
            <a:avLst/>
          </a:prstGeom>
          <a:noFill/>
        </p:spPr>
      </p:pic>
      <p:pic>
        <p:nvPicPr>
          <p:cNvPr id="6153" name="Picture 9" descr="C:\Users\саня\Desktop\коллегия_26.11\hMxeYkHXsXA.jpg"/>
          <p:cNvPicPr>
            <a:picLocks noChangeAspect="1" noChangeArrowheads="1"/>
          </p:cNvPicPr>
          <p:nvPr/>
        </p:nvPicPr>
        <p:blipFill>
          <a:blip r:embed="rId10" cstate="print"/>
          <a:srcRect t="17691"/>
          <a:stretch>
            <a:fillRect/>
          </a:stretch>
        </p:blipFill>
        <p:spPr bwMode="auto">
          <a:xfrm>
            <a:off x="6264696" y="4718158"/>
            <a:ext cx="2915816" cy="1599352"/>
          </a:xfrm>
          <a:prstGeom prst="rect">
            <a:avLst/>
          </a:prstGeom>
          <a:noFill/>
        </p:spPr>
      </p:pic>
      <p:pic>
        <p:nvPicPr>
          <p:cNvPr id="6154" name="Picture 10" descr="C:\Users\саня\Desktop\коллегия_26.11\XVAhacx_EaE.jpg"/>
          <p:cNvPicPr>
            <a:picLocks noChangeAspect="1" noChangeArrowheads="1"/>
          </p:cNvPicPr>
          <p:nvPr/>
        </p:nvPicPr>
        <p:blipFill>
          <a:blip r:embed="rId11" cstate="print"/>
          <a:srcRect t="13180" b="3946"/>
          <a:stretch>
            <a:fillRect/>
          </a:stretch>
        </p:blipFill>
        <p:spPr bwMode="auto">
          <a:xfrm>
            <a:off x="2808000" y="4725144"/>
            <a:ext cx="3398321" cy="1584176"/>
          </a:xfrm>
          <a:prstGeom prst="rect">
            <a:avLst/>
          </a:prstGeom>
          <a:noFill/>
        </p:spPr>
      </p:pic>
      <p:pic>
        <p:nvPicPr>
          <p:cNvPr id="6155" name="Picture 11" descr="C:\Users\саня\Desktop\коллегия_26.11\f6_FKbU2aIA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471317" y="3068959"/>
            <a:ext cx="2369443" cy="1580400"/>
          </a:xfrm>
          <a:prstGeom prst="rect">
            <a:avLst/>
          </a:prstGeom>
          <a:noFill/>
        </p:spPr>
      </p:pic>
      <p:pic>
        <p:nvPicPr>
          <p:cNvPr id="6156" name="Picture 12" descr="C:\Users\саня\Desktop\коллегия_26.11\torzhestvennoe-otkrytie-punktov-3.jpg"/>
          <p:cNvPicPr>
            <a:picLocks noChangeAspect="1" noChangeArrowheads="1"/>
          </p:cNvPicPr>
          <p:nvPr/>
        </p:nvPicPr>
        <p:blipFill>
          <a:blip r:embed="rId13" cstate="print"/>
          <a:srcRect l="9113"/>
          <a:stretch>
            <a:fillRect/>
          </a:stretch>
        </p:blipFill>
        <p:spPr bwMode="auto">
          <a:xfrm>
            <a:off x="41160" y="3072736"/>
            <a:ext cx="2154576" cy="1580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BFF00-4BE0-4DEF-9507-70F7B06DA243}" type="slidenum">
              <a:rPr lang="ru-RU" smtClean="0">
                <a:latin typeface="Arial" pitchFamily="34" charset="0"/>
                <a:cs typeface="Arial" pitchFamily="34" charset="0"/>
              </a:rPr>
              <a:pPr/>
              <a:t>21</a:t>
            </a:fld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9144000" cy="1124744"/>
          </a:xfrm>
          <a:prstGeom prst="rect">
            <a:avLst/>
          </a:prstGeom>
          <a:solidFill>
            <a:srgbClr val="2F82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文本框 2"/>
          <p:cNvSpPr txBox="1"/>
          <p:nvPr/>
        </p:nvSpPr>
        <p:spPr>
          <a:xfrm>
            <a:off x="0" y="256873"/>
            <a:ext cx="9144000" cy="466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355850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2700" b="1" kern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ПРОЕКТ «ЦИФРОВАЯ КУЛЬТУРА»</a:t>
            </a:r>
          </a:p>
        </p:txBody>
      </p:sp>
      <p:pic>
        <p:nvPicPr>
          <p:cNvPr id="4098" name="Picture 2" descr="C:\Users\саня\Desktop\89.jpg"/>
          <p:cNvPicPr>
            <a:picLocks noChangeAspect="1" noChangeArrowheads="1"/>
          </p:cNvPicPr>
          <p:nvPr/>
        </p:nvPicPr>
        <p:blipFill>
          <a:blip r:embed="rId2" cstate="print"/>
          <a:srcRect t="6998"/>
          <a:stretch>
            <a:fillRect/>
          </a:stretch>
        </p:blipFill>
        <p:spPr bwMode="auto">
          <a:xfrm>
            <a:off x="6319284" y="4286282"/>
            <a:ext cx="2789220" cy="1944000"/>
          </a:xfrm>
          <a:prstGeom prst="rect">
            <a:avLst/>
          </a:prstGeom>
          <a:noFill/>
        </p:spPr>
      </p:pic>
      <p:pic>
        <p:nvPicPr>
          <p:cNvPr id="4099" name="Picture 3" descr="C:\Users\саня\Desktop\нац_проект\20190925_1331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17698" y="4286281"/>
            <a:ext cx="3210486" cy="1944217"/>
          </a:xfrm>
          <a:prstGeom prst="rect">
            <a:avLst/>
          </a:prstGeom>
          <a:noFill/>
        </p:spPr>
      </p:pic>
      <p:sp>
        <p:nvSpPr>
          <p:cNvPr id="18" name="任意多边形 11"/>
          <p:cNvSpPr/>
          <p:nvPr/>
        </p:nvSpPr>
        <p:spPr>
          <a:xfrm rot="10800000">
            <a:off x="6372201" y="4286281"/>
            <a:ext cx="2843808" cy="720080"/>
          </a:xfrm>
          <a:custGeom>
            <a:avLst/>
            <a:gdLst>
              <a:gd name="connsiteX0" fmla="*/ 0 w 4457700"/>
              <a:gd name="connsiteY0" fmla="*/ 0 h 1528764"/>
              <a:gd name="connsiteX1" fmla="*/ 3693318 w 4457700"/>
              <a:gd name="connsiteY1" fmla="*/ 0 h 1528764"/>
              <a:gd name="connsiteX2" fmla="*/ 4457700 w 4457700"/>
              <a:gd name="connsiteY2" fmla="*/ 764382 h 1528764"/>
              <a:gd name="connsiteX3" fmla="*/ 4457699 w 4457700"/>
              <a:gd name="connsiteY3" fmla="*/ 764382 h 1528764"/>
              <a:gd name="connsiteX4" fmla="*/ 3693317 w 4457700"/>
              <a:gd name="connsiteY4" fmla="*/ 1528764 h 1528764"/>
              <a:gd name="connsiteX5" fmla="*/ 0 w 4457700"/>
              <a:gd name="connsiteY5" fmla="*/ 1528764 h 1528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57700" h="1528764">
                <a:moveTo>
                  <a:pt x="0" y="0"/>
                </a:moveTo>
                <a:lnTo>
                  <a:pt x="3693318" y="0"/>
                </a:lnTo>
                <a:cubicBezTo>
                  <a:pt x="4115475" y="0"/>
                  <a:pt x="4457700" y="342225"/>
                  <a:pt x="4457700" y="764382"/>
                </a:cubicBezTo>
                <a:lnTo>
                  <a:pt x="4457699" y="764382"/>
                </a:lnTo>
                <a:cubicBezTo>
                  <a:pt x="4457699" y="1186539"/>
                  <a:pt x="4115474" y="1528764"/>
                  <a:pt x="3693317" y="1528764"/>
                </a:cubicBezTo>
                <a:lnTo>
                  <a:pt x="0" y="1528764"/>
                </a:lnTo>
                <a:close/>
              </a:path>
            </a:pathLst>
          </a:custGeom>
          <a:solidFill>
            <a:srgbClr val="2F82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000"/>
              </a:lnSpc>
            </a:pPr>
            <a:endParaRPr lang="ru-RU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408713" y="4358290"/>
            <a:ext cx="2771801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Виртуальные концертные залы</a:t>
            </a:r>
            <a:endParaRPr lang="ru-RU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100" name="Picture 4" descr="C:\Users\саня\Desktop\426.jpg"/>
          <p:cNvPicPr>
            <a:picLocks noChangeAspect="1" noChangeArrowheads="1"/>
          </p:cNvPicPr>
          <p:nvPr/>
        </p:nvPicPr>
        <p:blipFill>
          <a:blip r:embed="rId4" cstate="print"/>
          <a:srcRect t="3571" b="7143"/>
          <a:stretch>
            <a:fillRect/>
          </a:stretch>
        </p:blipFill>
        <p:spPr bwMode="auto">
          <a:xfrm>
            <a:off x="35496" y="4286281"/>
            <a:ext cx="2915816" cy="1951031"/>
          </a:xfrm>
          <a:prstGeom prst="rect">
            <a:avLst/>
          </a:prstGeom>
          <a:noFill/>
        </p:spPr>
      </p:pic>
      <p:sp>
        <p:nvSpPr>
          <p:cNvPr id="25" name="Прямоугольник 23"/>
          <p:cNvSpPr>
            <a:spLocks noChangeArrowheads="1"/>
          </p:cNvSpPr>
          <p:nvPr/>
        </p:nvSpPr>
        <p:spPr bwMode="auto">
          <a:xfrm>
            <a:off x="0" y="3638210"/>
            <a:ext cx="9144000" cy="61568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lvl="0" indent="-342900" algn="ctr">
              <a:lnSpc>
                <a:spcPts val="2000"/>
              </a:lnSpc>
              <a:defRPr/>
            </a:pPr>
            <a:r>
              <a:rPr lang="ru-RU" sz="2000" b="1" kern="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 2020 году виртуальные концертные залы </a:t>
            </a:r>
          </a:p>
          <a:p>
            <a:pPr marL="342900" lvl="0" indent="-342900" algn="ctr">
              <a:lnSpc>
                <a:spcPts val="2000"/>
              </a:lnSpc>
              <a:defRPr/>
            </a:pPr>
            <a:r>
              <a:rPr lang="ru-RU" sz="2000" b="1" kern="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будут действовать в 15 учреждениях культуры</a:t>
            </a:r>
            <a:endParaRPr lang="ru-RU" sz="2000" b="1" kern="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0" y="6309320"/>
            <a:ext cx="9144000" cy="548680"/>
            <a:chOff x="0" y="6309320"/>
            <a:chExt cx="9144000" cy="548680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0" y="6309320"/>
              <a:ext cx="9144000" cy="54868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27584" y="6418203"/>
              <a:ext cx="7884368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300" b="1" dirty="0" smtClean="0">
                  <a:latin typeface="Arial" pitchFamily="34" charset="0"/>
                  <a:cs typeface="Arial" pitchFamily="34" charset="0"/>
                </a:rPr>
                <a:t>УПРАВЛЕНИЕ КУЛЬТУРЫ АДМИНИСТРАЦИИ СТАРООСКОЛЬСКОГО ГОРОДСКОГО ОКРУГА</a:t>
              </a:r>
              <a:endParaRPr lang="ru-RU" sz="1300" b="1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3" name="Picture 2" descr="C:\РАБОТА\АРХИВ\МАТЕРИАЛЫ\лого\logo9-3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51520" y="6353944"/>
              <a:ext cx="482352" cy="482352"/>
            </a:xfrm>
            <a:prstGeom prst="rect">
              <a:avLst/>
            </a:prstGeom>
            <a:noFill/>
          </p:spPr>
        </p:pic>
      </p:grp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72008" y="1669544"/>
            <a:ext cx="8964488" cy="1759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0" fontAlgn="base" latinLnBrk="0" hangingPunct="0">
              <a:lnSpc>
                <a:spcPts val="264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7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количество созданных виртуальных концертных залов;</a:t>
            </a:r>
            <a:endParaRPr kumimoji="0" lang="ru-RU" sz="17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539750" marR="0" lvl="0" indent="-88900" algn="l" defTabSz="914400" rtl="0" eaLnBrk="0" fontAlgn="base" latinLnBrk="0" hangingPunct="0">
              <a:lnSpc>
                <a:spcPts val="264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7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количество выставочных проектов, снабженных цифровыми гидами в формате дополненной реальности;</a:t>
            </a:r>
          </a:p>
          <a:p>
            <a:pPr marL="539750" marR="0" lvl="0" indent="-88900" algn="l" defTabSz="914400" rtl="0" eaLnBrk="0" fontAlgn="base" latinLnBrk="0" hangingPunct="0">
              <a:lnSpc>
                <a:spcPts val="264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7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количество </a:t>
            </a:r>
            <a:r>
              <a:rPr kumimoji="0" lang="ru-RU" sz="17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онлайн-трансляций</a:t>
            </a:r>
            <a:r>
              <a:rPr kumimoji="0" lang="ru-RU" sz="17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мероприятий, размещаемых на портале «</a:t>
            </a:r>
            <a:r>
              <a:rPr kumimoji="0" lang="ru-RU" sz="17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Культура.РФ</a:t>
            </a:r>
            <a:r>
              <a:rPr kumimoji="0" lang="ru-RU" sz="17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»</a:t>
            </a:r>
            <a:r>
              <a:rPr kumimoji="0" lang="ru-RU" sz="17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2451777" y="1275050"/>
            <a:ext cx="4496487" cy="4257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lnSpc>
                <a:spcPts val="264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200" b="1" dirty="0" smtClean="0">
                <a:solidFill>
                  <a:srgbClr val="FFC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Основные показатели проекта</a:t>
            </a:r>
            <a:endParaRPr lang="ru-RU" sz="2200" b="1" dirty="0" smtClean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7584" y="6418203"/>
            <a:ext cx="788436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 smtClean="0">
                <a:latin typeface="Arial" pitchFamily="34" charset="0"/>
                <a:cs typeface="Arial" pitchFamily="34" charset="0"/>
              </a:rPr>
              <a:t>УПРАВЛЕНИЕ КУЛЬТУРЫ АДМИНИСТРАЦИИ СТАРООСКОЛЬСКОГО ГОРОДСКОГО ОКРУГА</a:t>
            </a:r>
            <a:endParaRPr lang="ru-RU" sz="13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2" descr="C:\РАБОТА\АРХИВ\МАТЕРИАЛЫ\лого\logo9-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6353944"/>
            <a:ext cx="482352" cy="482352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0" y="0"/>
            <a:ext cx="9144000" cy="1124744"/>
          </a:xfrm>
          <a:prstGeom prst="rect">
            <a:avLst/>
          </a:prstGeom>
          <a:solidFill>
            <a:srgbClr val="2F82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5" descr="C:\Users\саня\Desktop\нац_проект\Screens1hot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759" y="1196752"/>
            <a:ext cx="5019859" cy="2520280"/>
          </a:xfrm>
          <a:prstGeom prst="rect">
            <a:avLst/>
          </a:prstGeom>
          <a:noFill/>
        </p:spPr>
      </p:pic>
      <p:sp>
        <p:nvSpPr>
          <p:cNvPr id="13" name="文本框 2"/>
          <p:cNvSpPr txBox="1"/>
          <p:nvPr/>
        </p:nvSpPr>
        <p:spPr>
          <a:xfrm>
            <a:off x="0" y="256873"/>
            <a:ext cx="91440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zh-CN" sz="2700" b="1" dirty="0" smtClean="0">
                <a:solidFill>
                  <a:schemeClr val="bg1"/>
                </a:solidFill>
                <a:latin typeface="Arial" pitchFamily="34" charset="0"/>
                <a:ea typeface="Kozuka Gothic Pr6N M" panose="020B0700000000000000" pitchFamily="34" charset="-128"/>
                <a:cs typeface="Arial" pitchFamily="34" charset="0"/>
              </a:rPr>
              <a:t>ВИРТУАЛЬНЫЕ ВЫСТАВКИ И ЭКСКУРСИИ</a:t>
            </a:r>
          </a:p>
        </p:txBody>
      </p:sp>
      <p:pic>
        <p:nvPicPr>
          <p:cNvPr id="14" name="Picture 6" descr="C:\Users\саня\Desktop\нац_проект\Screenshot_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0072" y="3905897"/>
            <a:ext cx="3779913" cy="2366128"/>
          </a:xfrm>
          <a:prstGeom prst="rect">
            <a:avLst/>
          </a:prstGeom>
          <a:noFill/>
        </p:spPr>
      </p:pic>
      <p:pic>
        <p:nvPicPr>
          <p:cNvPr id="15" name="Picture 8" descr="C:\Users\саня\Desktop\нац_проект\Screenshot_1 (2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20072" y="1196752"/>
            <a:ext cx="3800930" cy="2630630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2915816" y="3717032"/>
            <a:ext cx="188064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http://sokm.org.ru/</a:t>
            </a:r>
            <a:endParaRPr lang="ru-RU" sz="15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5496" y="3645024"/>
            <a:ext cx="30081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Краеведческий музей </a:t>
            </a:r>
            <a:endParaRPr lang="ru-RU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33773" y="4005064"/>
            <a:ext cx="408964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800"/>
              </a:lnSpc>
            </a:pPr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- 23 виртуальных выставки</a:t>
            </a:r>
          </a:p>
          <a:p>
            <a:pPr>
              <a:lnSpc>
                <a:spcPts val="1800"/>
              </a:lnSpc>
            </a:pPr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 виртуальный  тур по залам музея</a:t>
            </a:r>
          </a:p>
          <a:p>
            <a:pPr>
              <a:lnSpc>
                <a:spcPts val="1800"/>
              </a:lnSpc>
              <a:buFontTx/>
              <a:buChar char="-"/>
            </a:pPr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4 </a:t>
            </a:r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виртуальные экскурсии из цикла </a:t>
            </a:r>
          </a:p>
          <a:p>
            <a:pPr marL="179388" indent="-96838">
              <a:lnSpc>
                <a:spcPts val="1800"/>
              </a:lnSpc>
            </a:pPr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«Прогулки по Старому Осколу»</a:t>
            </a:r>
            <a:endParaRPr lang="ru-RU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132514" y="5013176"/>
            <a:ext cx="215956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http://sto-museum.ru/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27061" y="4933617"/>
            <a:ext cx="32657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Художественный музей </a:t>
            </a:r>
            <a:endParaRPr lang="ru-RU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25338" y="5293657"/>
            <a:ext cx="488986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800"/>
              </a:lnSpc>
            </a:pPr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 виртуальные </a:t>
            </a:r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художественные выставки </a:t>
            </a:r>
          </a:p>
          <a:p>
            <a:pPr>
              <a:lnSpc>
                <a:spcPts val="1800"/>
              </a:lnSpc>
            </a:pPr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22 трансляции </a:t>
            </a:r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торжественных открытий </a:t>
            </a:r>
          </a:p>
          <a:p>
            <a:pPr indent="82550">
              <a:lnSpc>
                <a:spcPts val="1800"/>
              </a:lnSpc>
            </a:pPr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стационарных выставок и </a:t>
            </a:r>
          </a:p>
          <a:p>
            <a:pPr marL="82550">
              <a:lnSpc>
                <a:spcPts val="1800"/>
              </a:lnSpc>
            </a:pPr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тематических мероприятий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BFF00-4BE0-4DEF-9507-70F7B06DA243}" type="slidenum">
              <a:rPr lang="ru-RU" smtClean="0">
                <a:latin typeface="Arial" pitchFamily="34" charset="0"/>
                <a:cs typeface="Arial" pitchFamily="34" charset="0"/>
              </a:rPr>
              <a:pPr/>
              <a:t>23</a:t>
            </a:fld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9144000" cy="1124744"/>
          </a:xfrm>
          <a:prstGeom prst="rect">
            <a:avLst/>
          </a:prstGeom>
          <a:solidFill>
            <a:srgbClr val="2F82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圆角矩形 17"/>
          <p:cNvSpPr/>
          <p:nvPr/>
        </p:nvSpPr>
        <p:spPr>
          <a:xfrm>
            <a:off x="-645" y="1196752"/>
            <a:ext cx="684213" cy="2735262"/>
          </a:xfrm>
          <a:custGeom>
            <a:avLst/>
            <a:gdLst/>
            <a:ahLst/>
            <a:cxnLst/>
            <a:rect l="l" t="t" r="r" b="b"/>
            <a:pathLst>
              <a:path w="1043608" h="5112568">
                <a:moveTo>
                  <a:pt x="0" y="0"/>
                </a:moveTo>
                <a:lnTo>
                  <a:pt x="462722" y="0"/>
                </a:lnTo>
                <a:cubicBezTo>
                  <a:pt x="783536" y="0"/>
                  <a:pt x="1043608" y="260072"/>
                  <a:pt x="1043608" y="580886"/>
                </a:cubicBezTo>
                <a:lnTo>
                  <a:pt x="1043608" y="4531682"/>
                </a:lnTo>
                <a:cubicBezTo>
                  <a:pt x="1043608" y="4852496"/>
                  <a:pt x="783536" y="5112568"/>
                  <a:pt x="462722" y="5112568"/>
                </a:cubicBezTo>
                <a:lnTo>
                  <a:pt x="0" y="5112568"/>
                </a:lnTo>
                <a:close/>
              </a:path>
            </a:pathLst>
          </a:custGeom>
          <a:solidFill>
            <a:srgbClr val="3859A2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" lastClr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10800000">
            <a:off x="-5359" y="1249115"/>
            <a:ext cx="615553" cy="2611933"/>
          </a:xfrm>
          <a:prstGeom prst="rect">
            <a:avLst/>
          </a:prstGeom>
          <a:noFill/>
        </p:spPr>
        <p:txBody>
          <a:bodyPr vert="eaVert"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НАПРАВЛЕНО</a:t>
            </a:r>
            <a:endParaRPr lang="en-US" sz="2800" b="1" kern="0" dirty="0">
              <a:solidFill>
                <a:sysClr val="window" lastClr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11"/>
          <p:cNvSpPr>
            <a:spLocks noChangeArrowheads="1"/>
          </p:cNvSpPr>
          <p:nvPr/>
        </p:nvSpPr>
        <p:spPr bwMode="auto">
          <a:xfrm>
            <a:off x="108149" y="2854677"/>
            <a:ext cx="5255939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Центр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культурного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развития </a:t>
            </a:r>
          </a:p>
          <a:p>
            <a:pPr algn="ctr"/>
            <a:r>
              <a:rPr lang="ru-RU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Лапыгинской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сельской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территории</a:t>
            </a:r>
            <a:endParaRPr lang="ru-R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23"/>
          <p:cNvSpPr>
            <a:spLocks noChangeArrowheads="1"/>
          </p:cNvSpPr>
          <p:nvPr/>
        </p:nvSpPr>
        <p:spPr bwMode="auto">
          <a:xfrm>
            <a:off x="1657053" y="1412776"/>
            <a:ext cx="2195512" cy="8604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4000"/>
              </a:lnSpc>
            </a:pPr>
            <a:r>
              <a:rPr lang="ru-RU" sz="45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5 </a:t>
            </a:r>
            <a:r>
              <a:rPr lang="ru-RU" sz="4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473,3 </a:t>
            </a:r>
            <a:endParaRPr lang="ru-RU" sz="45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ts val="2000"/>
              </a:lnSpc>
            </a:pPr>
            <a:r>
              <a:rPr lang="ru-RU" sz="2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тыс. рублей</a:t>
            </a:r>
            <a:endParaRPr lang="ru-RU" sz="22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3"/>
          <p:cNvSpPr>
            <a:spLocks noChangeArrowheads="1"/>
          </p:cNvSpPr>
          <p:nvPr/>
        </p:nvSpPr>
        <p:spPr bwMode="auto">
          <a:xfrm>
            <a:off x="1260277" y="2348880"/>
            <a:ext cx="33283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МКУК «</a:t>
            </a:r>
            <a:r>
              <a:rPr lang="ru-RU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Федосеевский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КДЦ»</a:t>
            </a:r>
          </a:p>
        </p:txBody>
      </p:sp>
      <p:pic>
        <p:nvPicPr>
          <p:cNvPr id="2051" name="Picture 3" descr="C:\Users\саня\Desktop\нац_проект\9f8b7c039262e76f62fad3f57766b044.jpg"/>
          <p:cNvPicPr>
            <a:picLocks noChangeAspect="1" noChangeArrowheads="1"/>
          </p:cNvPicPr>
          <p:nvPr/>
        </p:nvPicPr>
        <p:blipFill>
          <a:blip r:embed="rId2" cstate="print"/>
          <a:srcRect t="-3226" r="7503"/>
          <a:stretch>
            <a:fillRect/>
          </a:stretch>
        </p:blipFill>
        <p:spPr bwMode="auto">
          <a:xfrm>
            <a:off x="4784123" y="1268760"/>
            <a:ext cx="4252373" cy="2304256"/>
          </a:xfrm>
          <a:prstGeom prst="rect">
            <a:avLst/>
          </a:prstGeom>
          <a:noFill/>
        </p:spPr>
      </p:pic>
      <p:sp>
        <p:nvSpPr>
          <p:cNvPr id="24" name="文本框 2"/>
          <p:cNvSpPr txBox="1"/>
          <p:nvPr/>
        </p:nvSpPr>
        <p:spPr>
          <a:xfrm>
            <a:off x="132164" y="355173"/>
            <a:ext cx="9144000" cy="697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ru-RU" altLang="zh-CN" b="1" dirty="0" smtClean="0">
                <a:solidFill>
                  <a:schemeClr val="bg1"/>
                </a:solidFill>
                <a:latin typeface="Arial" pitchFamily="34" charset="0"/>
                <a:ea typeface="Kozuka Gothic Pr6N M" panose="020B0700000000000000" pitchFamily="34" charset="-128"/>
                <a:cs typeface="Arial" pitchFamily="34" charset="0"/>
              </a:rPr>
              <a:t>ФЕДЕРАЛЬНЫЙ ПАРТИЙНЫЙ ПРОЕКТ «КУЛЬТУРА МАЛОЙ РОДИНЫ»</a:t>
            </a:r>
          </a:p>
          <a:p>
            <a:pPr algn="ctr">
              <a:lnSpc>
                <a:spcPct val="114000"/>
              </a:lnSpc>
            </a:pPr>
            <a:r>
              <a:rPr lang="ru-RU" altLang="zh-CN" b="1" dirty="0" smtClean="0">
                <a:solidFill>
                  <a:schemeClr val="bg1"/>
                </a:solidFill>
                <a:latin typeface="Arial" pitchFamily="34" charset="0"/>
                <a:ea typeface="Kozuka Gothic Pr6N M" panose="020B0700000000000000" pitchFamily="34" charset="-128"/>
                <a:cs typeface="Arial" pitchFamily="34" charset="0"/>
              </a:rPr>
              <a:t>ПРОЕКТ  </a:t>
            </a:r>
            <a:r>
              <a:rPr lang="ru-RU" altLang="zh-CN" b="1" dirty="0" smtClean="0">
                <a:solidFill>
                  <a:schemeClr val="bg1"/>
                </a:solidFill>
                <a:latin typeface="Arial" pitchFamily="34" charset="0"/>
                <a:ea typeface="Kozuka Gothic Pr6N M" panose="020B0700000000000000" pitchFamily="34" charset="-128"/>
                <a:cs typeface="Arial" pitchFamily="34" charset="0"/>
              </a:rPr>
              <a:t>«МЕСТНЫЙ  ДОМ  КУЛЬТУРЫ»</a:t>
            </a:r>
          </a:p>
        </p:txBody>
      </p:sp>
      <p:sp>
        <p:nvSpPr>
          <p:cNvPr id="23" name="矩形 28"/>
          <p:cNvSpPr/>
          <p:nvPr/>
        </p:nvSpPr>
        <p:spPr>
          <a:xfrm>
            <a:off x="323528" y="4005064"/>
            <a:ext cx="4176464" cy="2160240"/>
          </a:xfrm>
          <a:prstGeom prst="rect">
            <a:avLst/>
          </a:prstGeom>
          <a:solidFill>
            <a:srgbClr val="2F82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ru-RU" sz="2100" kern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3" descr="C:\Users\саня\Desktop\нац_проект\018e5352aac40921e0c69315844d24df.jpg"/>
          <p:cNvPicPr>
            <a:picLocks noChangeAspect="1" noChangeArrowheads="1"/>
          </p:cNvPicPr>
          <p:nvPr/>
        </p:nvPicPr>
        <p:blipFill>
          <a:blip r:embed="rId3" cstate="print"/>
          <a:srcRect t="-10140"/>
          <a:stretch>
            <a:fillRect/>
          </a:stretch>
        </p:blipFill>
        <p:spPr bwMode="auto">
          <a:xfrm>
            <a:off x="4716016" y="3861048"/>
            <a:ext cx="4307919" cy="2304000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648072" y="4224706"/>
            <a:ext cx="4572000" cy="179658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defRPr/>
            </a:pPr>
            <a:r>
              <a:rPr lang="ru-RU" sz="23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Закуплено:</a:t>
            </a:r>
          </a:p>
          <a:p>
            <a:pPr lvl="0">
              <a:lnSpc>
                <a:spcPts val="2100"/>
              </a:lnSpc>
              <a:buFontTx/>
              <a:buChar char="-"/>
              <a:defRPr/>
            </a:pPr>
            <a:r>
              <a:rPr lang="ru-RU" sz="21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световое оборудование;</a:t>
            </a:r>
          </a:p>
          <a:p>
            <a:pPr lvl="0">
              <a:lnSpc>
                <a:spcPts val="2100"/>
              </a:lnSpc>
              <a:buFontTx/>
              <a:buChar char="-"/>
              <a:defRPr/>
            </a:pPr>
            <a:r>
              <a:rPr lang="ru-RU" sz="21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звуковое оборудование;</a:t>
            </a:r>
          </a:p>
          <a:p>
            <a:pPr lvl="0">
              <a:lnSpc>
                <a:spcPts val="2100"/>
              </a:lnSpc>
              <a:buFontTx/>
              <a:buChar char="-"/>
              <a:defRPr/>
            </a:pPr>
            <a:r>
              <a:rPr lang="ru-RU" sz="21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музыкальные инструменты; </a:t>
            </a:r>
          </a:p>
          <a:p>
            <a:pPr lvl="0">
              <a:lnSpc>
                <a:spcPts val="2100"/>
              </a:lnSpc>
              <a:buFontTx/>
              <a:buChar char="-"/>
              <a:defRPr/>
            </a:pPr>
            <a:r>
              <a:rPr lang="ru-RU" sz="21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компьютерная техника и</a:t>
            </a:r>
          </a:p>
          <a:p>
            <a:pPr lvl="0">
              <a:lnSpc>
                <a:spcPts val="2100"/>
              </a:lnSpc>
              <a:defRPr/>
            </a:pPr>
            <a:r>
              <a:rPr lang="ru-RU" sz="21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 программное обеспечение</a:t>
            </a:r>
            <a:endParaRPr lang="ru-RU" sz="2100" kern="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0" y="6309320"/>
            <a:ext cx="9144000" cy="548680"/>
            <a:chOff x="0" y="6309320"/>
            <a:chExt cx="9144000" cy="548680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0" y="6309320"/>
              <a:ext cx="9144000" cy="54868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27584" y="6418203"/>
              <a:ext cx="7884368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300" b="1" dirty="0" smtClean="0">
                  <a:latin typeface="Arial" pitchFamily="34" charset="0"/>
                  <a:cs typeface="Arial" pitchFamily="34" charset="0"/>
                </a:rPr>
                <a:t>УПРАВЛЕНИЕ КУЛЬТУРЫ АДМИНИСТРАЦИИ СТАРООСКОЛЬСКОГО ГОРОДСКОГО ОКРУГА</a:t>
              </a:r>
              <a:endParaRPr lang="ru-RU" sz="1300" b="1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1" name="Picture 2" descr="C:\РАБОТА\АРХИВ\МАТЕРИАЛЫ\лого\logo9-3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1520" y="6353944"/>
              <a:ext cx="482352" cy="482352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直接连接符 38"/>
          <p:cNvCxnSpPr/>
          <p:nvPr/>
        </p:nvCxnSpPr>
        <p:spPr>
          <a:xfrm>
            <a:off x="1187624" y="2736480"/>
            <a:ext cx="1008112" cy="1"/>
          </a:xfrm>
          <a:prstGeom prst="line">
            <a:avLst/>
          </a:prstGeom>
          <a:noFill/>
          <a:ln w="28575" cap="flat" cmpd="sng" algn="ctr">
            <a:solidFill>
              <a:srgbClr val="4BACC6"/>
            </a:solidFill>
            <a:prstDash val="solid"/>
          </a:ln>
          <a:effectLst/>
        </p:spPr>
      </p:cxn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500366"/>
            <a:ext cx="2133600" cy="365125"/>
          </a:xfrm>
        </p:spPr>
        <p:txBody>
          <a:bodyPr/>
          <a:lstStyle/>
          <a:p>
            <a:fld id="{37EBFF00-4BE0-4DEF-9507-70F7B06DA243}" type="slidenum">
              <a:rPr lang="ru-RU" smtClean="0">
                <a:latin typeface="Arial" pitchFamily="34" charset="0"/>
                <a:cs typeface="Arial" pitchFamily="34" charset="0"/>
              </a:rPr>
              <a:pPr/>
              <a:t>24</a:t>
            </a:fld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9144000" cy="1124744"/>
          </a:xfrm>
          <a:prstGeom prst="rect">
            <a:avLst/>
          </a:prstGeom>
          <a:solidFill>
            <a:srgbClr val="2F82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文本框 2"/>
          <p:cNvSpPr txBox="1"/>
          <p:nvPr/>
        </p:nvSpPr>
        <p:spPr>
          <a:xfrm>
            <a:off x="0" y="256873"/>
            <a:ext cx="91440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zh-CN" sz="2700" b="1" dirty="0" smtClean="0">
                <a:solidFill>
                  <a:schemeClr val="bg1"/>
                </a:solidFill>
                <a:latin typeface="Arial" pitchFamily="34" charset="0"/>
                <a:ea typeface="Kozuka Gothic Pr6N M" panose="020B0700000000000000" pitchFamily="34" charset="-128"/>
                <a:cs typeface="Arial" pitchFamily="34" charset="0"/>
              </a:rPr>
              <a:t>ПРОЕКТ «ТЕАТРЫ МАЛЫХ ГОРОДОВ» </a:t>
            </a:r>
          </a:p>
        </p:txBody>
      </p:sp>
      <p:sp>
        <p:nvSpPr>
          <p:cNvPr id="6" name="圆角矩形 17"/>
          <p:cNvSpPr/>
          <p:nvPr/>
        </p:nvSpPr>
        <p:spPr>
          <a:xfrm>
            <a:off x="-36512" y="1916832"/>
            <a:ext cx="684213" cy="3794943"/>
          </a:xfrm>
          <a:custGeom>
            <a:avLst/>
            <a:gdLst/>
            <a:ahLst/>
            <a:cxnLst/>
            <a:rect l="l" t="t" r="r" b="b"/>
            <a:pathLst>
              <a:path w="1043608" h="5112568">
                <a:moveTo>
                  <a:pt x="0" y="0"/>
                </a:moveTo>
                <a:lnTo>
                  <a:pt x="462722" y="0"/>
                </a:lnTo>
                <a:cubicBezTo>
                  <a:pt x="783536" y="0"/>
                  <a:pt x="1043608" y="260072"/>
                  <a:pt x="1043608" y="580886"/>
                </a:cubicBezTo>
                <a:lnTo>
                  <a:pt x="1043608" y="4531682"/>
                </a:lnTo>
                <a:cubicBezTo>
                  <a:pt x="1043608" y="4852496"/>
                  <a:pt x="783536" y="5112568"/>
                  <a:pt x="462722" y="5112568"/>
                </a:cubicBezTo>
                <a:lnTo>
                  <a:pt x="0" y="5112568"/>
                </a:lnTo>
                <a:close/>
              </a:path>
            </a:pathLst>
          </a:custGeom>
          <a:solidFill>
            <a:srgbClr val="3859A2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" lastClr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10800000">
            <a:off x="1961" y="1967359"/>
            <a:ext cx="600164" cy="3633367"/>
          </a:xfrm>
          <a:prstGeom prst="rect">
            <a:avLst/>
          </a:prstGeom>
          <a:noFill/>
        </p:spPr>
        <p:txBody>
          <a:bodyPr vert="eaVert"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700" b="1" kern="0" dirty="0" smtClean="0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rPr>
              <a:t>НОВЫЕ СПЕКТАКЛИ</a:t>
            </a:r>
            <a:endParaRPr lang="en-US" sz="2700" b="1" kern="0" dirty="0">
              <a:solidFill>
                <a:sysClr val="window" lastClr="FFFFFF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9" name="Группа 58"/>
          <p:cNvGrpSpPr/>
          <p:nvPr/>
        </p:nvGrpSpPr>
        <p:grpSpPr>
          <a:xfrm>
            <a:off x="862331" y="1268760"/>
            <a:ext cx="6126257" cy="5589240"/>
            <a:chOff x="862331" y="1268760"/>
            <a:chExt cx="6126257" cy="5832648"/>
          </a:xfrm>
        </p:grpSpPr>
        <p:sp>
          <p:nvSpPr>
            <p:cNvPr id="11" name="圆角矩形 1"/>
            <p:cNvSpPr/>
            <p:nvPr/>
          </p:nvSpPr>
          <p:spPr>
            <a:xfrm>
              <a:off x="1138675" y="1268760"/>
              <a:ext cx="4729469" cy="5614146"/>
            </a:xfrm>
            <a:custGeom>
              <a:avLst/>
              <a:gdLst>
                <a:gd name="connsiteX0" fmla="*/ 7473 w 6373932"/>
                <a:gd name="connsiteY0" fmla="*/ 0 h 6040664"/>
                <a:gd name="connsiteX1" fmla="*/ 123539 w 6373932"/>
                <a:gd name="connsiteY1" fmla="*/ 0 h 6040664"/>
                <a:gd name="connsiteX2" fmla="*/ 123539 w 6373932"/>
                <a:gd name="connsiteY2" fmla="*/ 5658999 h 6040664"/>
                <a:gd name="connsiteX3" fmla="*/ 387309 w 6373932"/>
                <a:gd name="connsiteY3" fmla="*/ 5914690 h 6040664"/>
                <a:gd name="connsiteX4" fmla="*/ 6373932 w 6373932"/>
                <a:gd name="connsiteY4" fmla="*/ 5914690 h 6040664"/>
                <a:gd name="connsiteX5" fmla="*/ 4996205 w 6373932"/>
                <a:gd name="connsiteY5" fmla="*/ 5965852 h 6040664"/>
                <a:gd name="connsiteX6" fmla="*/ 263770 w 6373932"/>
                <a:gd name="connsiteY6" fmla="*/ 6040664 h 6040664"/>
                <a:gd name="connsiteX7" fmla="*/ 0 w 6373932"/>
                <a:gd name="connsiteY7" fmla="*/ 5784974 h 6040664"/>
                <a:gd name="connsiteX8" fmla="*/ 0 w 6373932"/>
                <a:gd name="connsiteY8" fmla="*/ 50858 h 6040664"/>
                <a:gd name="connsiteX9" fmla="*/ 7473 w 6373932"/>
                <a:gd name="connsiteY9" fmla="*/ 0 h 6040664"/>
                <a:gd name="connsiteX0" fmla="*/ 7473 w 5153122"/>
                <a:gd name="connsiteY0" fmla="*/ 0 h 6040664"/>
                <a:gd name="connsiteX1" fmla="*/ 123539 w 5153122"/>
                <a:gd name="connsiteY1" fmla="*/ 0 h 6040664"/>
                <a:gd name="connsiteX2" fmla="*/ 123539 w 5153122"/>
                <a:gd name="connsiteY2" fmla="*/ 5658999 h 6040664"/>
                <a:gd name="connsiteX3" fmla="*/ 387309 w 5153122"/>
                <a:gd name="connsiteY3" fmla="*/ 5914690 h 6040664"/>
                <a:gd name="connsiteX4" fmla="*/ 5153122 w 5153122"/>
                <a:gd name="connsiteY4" fmla="*/ 5888373 h 6040664"/>
                <a:gd name="connsiteX5" fmla="*/ 4996205 w 5153122"/>
                <a:gd name="connsiteY5" fmla="*/ 5965852 h 6040664"/>
                <a:gd name="connsiteX6" fmla="*/ 263770 w 5153122"/>
                <a:gd name="connsiteY6" fmla="*/ 6040664 h 6040664"/>
                <a:gd name="connsiteX7" fmla="*/ 0 w 5153122"/>
                <a:gd name="connsiteY7" fmla="*/ 5784974 h 6040664"/>
                <a:gd name="connsiteX8" fmla="*/ 0 w 5153122"/>
                <a:gd name="connsiteY8" fmla="*/ 50858 h 6040664"/>
                <a:gd name="connsiteX9" fmla="*/ 7473 w 5153122"/>
                <a:gd name="connsiteY9" fmla="*/ 0 h 6040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153122" h="6040664">
                  <a:moveTo>
                    <a:pt x="7473" y="0"/>
                  </a:moveTo>
                  <a:lnTo>
                    <a:pt x="123539" y="0"/>
                  </a:lnTo>
                  <a:lnTo>
                    <a:pt x="123539" y="5658999"/>
                  </a:lnTo>
                  <a:cubicBezTo>
                    <a:pt x="123539" y="5800213"/>
                    <a:pt x="241633" y="5914690"/>
                    <a:pt x="387309" y="5914690"/>
                  </a:cubicBezTo>
                  <a:lnTo>
                    <a:pt x="5153122" y="5888373"/>
                  </a:lnTo>
                  <a:lnTo>
                    <a:pt x="4996205" y="5965852"/>
                  </a:lnTo>
                  <a:lnTo>
                    <a:pt x="263770" y="6040664"/>
                  </a:lnTo>
                  <a:cubicBezTo>
                    <a:pt x="118094" y="6040664"/>
                    <a:pt x="0" y="5926188"/>
                    <a:pt x="0" y="5784974"/>
                  </a:cubicBezTo>
                  <a:lnTo>
                    <a:pt x="0" y="50858"/>
                  </a:lnTo>
                  <a:lnTo>
                    <a:pt x="7473" y="0"/>
                  </a:lnTo>
                  <a:close/>
                </a:path>
              </a:pathLst>
            </a:custGeom>
            <a:solidFill>
              <a:srgbClr val="4BACC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圆角矩形 1"/>
            <p:cNvSpPr/>
            <p:nvPr/>
          </p:nvSpPr>
          <p:spPr>
            <a:xfrm>
              <a:off x="1051069" y="1268760"/>
              <a:ext cx="5937519" cy="5832648"/>
            </a:xfrm>
            <a:custGeom>
              <a:avLst/>
              <a:gdLst/>
              <a:ahLst/>
              <a:cxnLst/>
              <a:rect l="l" t="t" r="r" b="b"/>
              <a:pathLst>
                <a:path w="6469385" h="6275766">
                  <a:moveTo>
                    <a:pt x="0" y="0"/>
                  </a:moveTo>
                  <a:lnTo>
                    <a:pt x="145686" y="0"/>
                  </a:lnTo>
                  <a:lnTo>
                    <a:pt x="145686" y="5840190"/>
                  </a:lnTo>
                  <a:cubicBezTo>
                    <a:pt x="145686" y="6001351"/>
                    <a:pt x="284951" y="6131997"/>
                    <a:pt x="456743" y="6131997"/>
                  </a:cubicBezTo>
                  <a:lnTo>
                    <a:pt x="6469385" y="6131997"/>
                  </a:lnTo>
                  <a:lnTo>
                    <a:pt x="6469385" y="6275766"/>
                  </a:lnTo>
                  <a:lnTo>
                    <a:pt x="311057" y="6275766"/>
                  </a:lnTo>
                  <a:cubicBezTo>
                    <a:pt x="139265" y="6275766"/>
                    <a:pt x="0" y="6145120"/>
                    <a:pt x="0" y="5983959"/>
                  </a:cubicBezTo>
                  <a:close/>
                </a:path>
              </a:pathLst>
            </a:custGeom>
            <a:solidFill>
              <a:sysClr val="windowText" lastClr="000000">
                <a:lumMod val="65000"/>
                <a:lumOff val="3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圆角矩形 1"/>
            <p:cNvSpPr/>
            <p:nvPr/>
          </p:nvSpPr>
          <p:spPr>
            <a:xfrm>
              <a:off x="862331" y="1268760"/>
              <a:ext cx="4501757" cy="5424565"/>
            </a:xfrm>
            <a:custGeom>
              <a:avLst/>
              <a:gdLst>
                <a:gd name="connsiteX0" fmla="*/ 0 w 6675030"/>
                <a:gd name="connsiteY0" fmla="*/ 0 h 5836680"/>
                <a:gd name="connsiteX1" fmla="*/ 134832 w 6675030"/>
                <a:gd name="connsiteY1" fmla="*/ 0 h 5836680"/>
                <a:gd name="connsiteX2" fmla="*/ 134832 w 6675030"/>
                <a:gd name="connsiteY2" fmla="*/ 5455015 h 5836680"/>
                <a:gd name="connsiteX3" fmla="*/ 422714 w 6675030"/>
                <a:gd name="connsiteY3" fmla="*/ 5710706 h 5836680"/>
                <a:gd name="connsiteX4" fmla="*/ 6675030 w 6675030"/>
                <a:gd name="connsiteY4" fmla="*/ 5710706 h 5836680"/>
                <a:gd name="connsiteX5" fmla="*/ 4826554 w 6675030"/>
                <a:gd name="connsiteY5" fmla="*/ 5810894 h 5836680"/>
                <a:gd name="connsiteX6" fmla="*/ 287882 w 6675030"/>
                <a:gd name="connsiteY6" fmla="*/ 5836680 h 5836680"/>
                <a:gd name="connsiteX7" fmla="*/ 0 w 6675030"/>
                <a:gd name="connsiteY7" fmla="*/ 5580990 h 5836680"/>
                <a:gd name="connsiteX8" fmla="*/ 0 w 6675030"/>
                <a:gd name="connsiteY8" fmla="*/ 0 h 5836680"/>
                <a:gd name="connsiteX0" fmla="*/ 0 w 4905012"/>
                <a:gd name="connsiteY0" fmla="*/ 0 h 5836680"/>
                <a:gd name="connsiteX1" fmla="*/ 134832 w 4905012"/>
                <a:gd name="connsiteY1" fmla="*/ 0 h 5836680"/>
                <a:gd name="connsiteX2" fmla="*/ 134832 w 4905012"/>
                <a:gd name="connsiteY2" fmla="*/ 5455015 h 5836680"/>
                <a:gd name="connsiteX3" fmla="*/ 422714 w 4905012"/>
                <a:gd name="connsiteY3" fmla="*/ 5710706 h 5836680"/>
                <a:gd name="connsiteX4" fmla="*/ 4905012 w 4905012"/>
                <a:gd name="connsiteY4" fmla="*/ 5733416 h 5836680"/>
                <a:gd name="connsiteX5" fmla="*/ 4826554 w 4905012"/>
                <a:gd name="connsiteY5" fmla="*/ 5810894 h 5836680"/>
                <a:gd name="connsiteX6" fmla="*/ 287882 w 4905012"/>
                <a:gd name="connsiteY6" fmla="*/ 5836680 h 5836680"/>
                <a:gd name="connsiteX7" fmla="*/ 0 w 4905012"/>
                <a:gd name="connsiteY7" fmla="*/ 5580990 h 5836680"/>
                <a:gd name="connsiteX8" fmla="*/ 0 w 4905012"/>
                <a:gd name="connsiteY8" fmla="*/ 0 h 5836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05012" h="5836680">
                  <a:moveTo>
                    <a:pt x="0" y="0"/>
                  </a:moveTo>
                  <a:lnTo>
                    <a:pt x="134832" y="0"/>
                  </a:lnTo>
                  <a:lnTo>
                    <a:pt x="134832" y="5455015"/>
                  </a:lnTo>
                  <a:cubicBezTo>
                    <a:pt x="134832" y="5596229"/>
                    <a:pt x="263721" y="5710706"/>
                    <a:pt x="422714" y="5710706"/>
                  </a:cubicBezTo>
                  <a:lnTo>
                    <a:pt x="4905012" y="5733416"/>
                  </a:lnTo>
                  <a:lnTo>
                    <a:pt x="4826554" y="5810894"/>
                  </a:lnTo>
                  <a:lnTo>
                    <a:pt x="287882" y="5836680"/>
                  </a:lnTo>
                  <a:cubicBezTo>
                    <a:pt x="128889" y="5836680"/>
                    <a:pt x="0" y="5722204"/>
                    <a:pt x="0" y="5580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</p:grpSp>
      <p:cxnSp>
        <p:nvCxnSpPr>
          <p:cNvPr id="15" name="直接连接符 33"/>
          <p:cNvCxnSpPr/>
          <p:nvPr/>
        </p:nvCxnSpPr>
        <p:spPr>
          <a:xfrm>
            <a:off x="899592" y="2469343"/>
            <a:ext cx="1096416" cy="1"/>
          </a:xfrm>
          <a:prstGeom prst="line">
            <a:avLst/>
          </a:prstGeom>
          <a:noFill/>
          <a:ln w="28575" cap="flat" cmpd="sng" algn="ctr">
            <a:solidFill>
              <a:srgbClr val="FFC000"/>
            </a:solidFill>
            <a:prstDash val="solid"/>
          </a:ln>
          <a:effectLst/>
        </p:spPr>
      </p:cxnSp>
      <p:sp>
        <p:nvSpPr>
          <p:cNvPr id="16" name="圆角矩形 34"/>
          <p:cNvSpPr/>
          <p:nvPr/>
        </p:nvSpPr>
        <p:spPr>
          <a:xfrm>
            <a:off x="1505603" y="1672265"/>
            <a:ext cx="2071821" cy="823162"/>
          </a:xfrm>
          <a:prstGeom prst="roundRect">
            <a:avLst>
              <a:gd name="adj" fmla="val 10006"/>
            </a:avLst>
          </a:prstGeom>
          <a:solidFill>
            <a:srgbClr val="2F82BB"/>
          </a:solidFill>
          <a:ln w="25400" cap="flat" cmpd="sng" algn="ctr">
            <a:noFill/>
            <a:prstDash val="solid"/>
          </a:ln>
          <a:effectLst>
            <a:outerShdw dist="38100" algn="l" rotWithShape="0">
              <a:prstClr val="black">
                <a:alpha val="49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5" name="直接连接符 43"/>
          <p:cNvCxnSpPr/>
          <p:nvPr/>
        </p:nvCxnSpPr>
        <p:spPr>
          <a:xfrm>
            <a:off x="1187624" y="4228970"/>
            <a:ext cx="1427416" cy="1"/>
          </a:xfrm>
          <a:prstGeom prst="line">
            <a:avLst/>
          </a:prstGeom>
          <a:noFill/>
          <a:ln w="28575" cap="flat" cmpd="sng" algn="ctr">
            <a:solidFill>
              <a:srgbClr val="4BACC6"/>
            </a:solidFill>
            <a:prstDash val="solid"/>
          </a:ln>
          <a:effectLst/>
        </p:spPr>
      </p:cxnSp>
      <p:sp>
        <p:nvSpPr>
          <p:cNvPr id="36" name="圆角矩形 34"/>
          <p:cNvSpPr/>
          <p:nvPr/>
        </p:nvSpPr>
        <p:spPr>
          <a:xfrm>
            <a:off x="1475656" y="2725059"/>
            <a:ext cx="2071821" cy="823162"/>
          </a:xfrm>
          <a:prstGeom prst="roundRect">
            <a:avLst>
              <a:gd name="adj" fmla="val 10006"/>
            </a:avLst>
          </a:prstGeom>
          <a:solidFill>
            <a:srgbClr val="2F82BB"/>
          </a:solidFill>
          <a:ln w="25400" cap="flat" cmpd="sng" algn="ctr">
            <a:noFill/>
            <a:prstDash val="solid"/>
          </a:ln>
          <a:effectLst>
            <a:outerShdw dist="38100" algn="l" rotWithShape="0">
              <a:prstClr val="black">
                <a:alpha val="49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圆角矩形 34"/>
          <p:cNvSpPr/>
          <p:nvPr/>
        </p:nvSpPr>
        <p:spPr>
          <a:xfrm>
            <a:off x="1475656" y="3810985"/>
            <a:ext cx="2071821" cy="823162"/>
          </a:xfrm>
          <a:prstGeom prst="roundRect">
            <a:avLst>
              <a:gd name="adj" fmla="val 10006"/>
            </a:avLst>
          </a:prstGeom>
          <a:solidFill>
            <a:srgbClr val="2F82BB"/>
          </a:solidFill>
          <a:ln w="25400" cap="flat" cmpd="sng" algn="ctr">
            <a:noFill/>
            <a:prstDash val="solid"/>
          </a:ln>
          <a:effectLst>
            <a:outerShdw dist="38100" algn="l" rotWithShape="0">
              <a:prstClr val="black">
                <a:alpha val="49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Прямоугольник 13"/>
          <p:cNvSpPr>
            <a:spLocks noChangeArrowheads="1"/>
          </p:cNvSpPr>
          <p:nvPr/>
        </p:nvSpPr>
        <p:spPr bwMode="auto">
          <a:xfrm>
            <a:off x="1763688" y="1692677"/>
            <a:ext cx="1497013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1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Снежная </a:t>
            </a:r>
          </a:p>
          <a:p>
            <a:pPr algn="ctr"/>
            <a:r>
              <a:rPr lang="ru-RU" sz="21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королева</a:t>
            </a:r>
            <a:endParaRPr lang="ru-RU" sz="21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0" name="直接连接符 33"/>
          <p:cNvCxnSpPr/>
          <p:nvPr/>
        </p:nvCxnSpPr>
        <p:spPr>
          <a:xfrm>
            <a:off x="899592" y="5494809"/>
            <a:ext cx="1082880" cy="1"/>
          </a:xfrm>
          <a:prstGeom prst="line">
            <a:avLst/>
          </a:prstGeom>
          <a:noFill/>
          <a:ln w="28575" cap="flat" cmpd="sng" algn="ctr">
            <a:solidFill>
              <a:srgbClr val="FFC000"/>
            </a:solidFill>
            <a:prstDash val="solid"/>
          </a:ln>
          <a:effectLst/>
        </p:spPr>
      </p:cxnSp>
      <p:sp>
        <p:nvSpPr>
          <p:cNvPr id="41" name="圆角矩形 34"/>
          <p:cNvSpPr/>
          <p:nvPr/>
        </p:nvSpPr>
        <p:spPr>
          <a:xfrm>
            <a:off x="1492067" y="4897616"/>
            <a:ext cx="2071821" cy="823162"/>
          </a:xfrm>
          <a:prstGeom prst="roundRect">
            <a:avLst>
              <a:gd name="adj" fmla="val 10006"/>
            </a:avLst>
          </a:prstGeom>
          <a:solidFill>
            <a:srgbClr val="2F82BB"/>
          </a:solidFill>
          <a:ln w="25400" cap="flat" cmpd="sng" algn="ctr">
            <a:noFill/>
            <a:prstDash val="solid"/>
          </a:ln>
          <a:effectLst>
            <a:outerShdw dist="38100" algn="l" rotWithShape="0">
              <a:prstClr val="black">
                <a:alpha val="49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Прямоугольник 13"/>
          <p:cNvSpPr>
            <a:spLocks noChangeArrowheads="1"/>
          </p:cNvSpPr>
          <p:nvPr/>
        </p:nvSpPr>
        <p:spPr bwMode="auto">
          <a:xfrm>
            <a:off x="1115616" y="2869075"/>
            <a:ext cx="2736304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1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Касатка</a:t>
            </a:r>
            <a:endParaRPr lang="ru-RU" sz="21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Прямоугольник 13"/>
          <p:cNvSpPr>
            <a:spLocks noChangeArrowheads="1"/>
          </p:cNvSpPr>
          <p:nvPr/>
        </p:nvSpPr>
        <p:spPr bwMode="auto">
          <a:xfrm>
            <a:off x="1115616" y="3990836"/>
            <a:ext cx="2808312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1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Блокъ</a:t>
            </a:r>
            <a:endParaRPr lang="ru-RU" sz="21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Прямоугольник 13"/>
          <p:cNvSpPr>
            <a:spLocks noChangeArrowheads="1"/>
          </p:cNvSpPr>
          <p:nvPr/>
        </p:nvSpPr>
        <p:spPr bwMode="auto">
          <a:xfrm>
            <a:off x="1115616" y="5029726"/>
            <a:ext cx="2808312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1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Чичиков</a:t>
            </a:r>
            <a:endParaRPr lang="ru-RU" sz="21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6" name="Группа 55"/>
          <p:cNvGrpSpPr/>
          <p:nvPr/>
        </p:nvGrpSpPr>
        <p:grpSpPr>
          <a:xfrm>
            <a:off x="3779912" y="1556792"/>
            <a:ext cx="1872213" cy="1872208"/>
            <a:chOff x="6983754" y="1512168"/>
            <a:chExt cx="1872213" cy="1872208"/>
          </a:xfrm>
        </p:grpSpPr>
        <p:sp>
          <p:nvSpPr>
            <p:cNvPr id="46" name="椭圆 17"/>
            <p:cNvSpPr/>
            <p:nvPr/>
          </p:nvSpPr>
          <p:spPr>
            <a:xfrm>
              <a:off x="6983754" y="1512168"/>
              <a:ext cx="1872213" cy="1872208"/>
            </a:xfrm>
            <a:prstGeom prst="ellipse">
              <a:avLst/>
            </a:prstGeom>
            <a:solidFill>
              <a:srgbClr val="2F82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7" name="椭圆 16"/>
            <p:cNvSpPr/>
            <p:nvPr/>
          </p:nvSpPr>
          <p:spPr>
            <a:xfrm>
              <a:off x="7199778" y="1690289"/>
              <a:ext cx="1478063" cy="147806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2000" b="1" dirty="0">
                <a:solidFill>
                  <a:prstClr val="black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endParaRPr>
            </a:p>
          </p:txBody>
        </p:sp>
        <p:sp>
          <p:nvSpPr>
            <p:cNvPr id="50" name="Прямоугольник 49"/>
            <p:cNvSpPr/>
            <p:nvPr/>
          </p:nvSpPr>
          <p:spPr>
            <a:xfrm>
              <a:off x="7208009" y="2021939"/>
              <a:ext cx="1572867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ru-RU" sz="30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6 159,2 </a:t>
              </a:r>
            </a:p>
            <a:p>
              <a:pPr algn="ctr">
                <a:defRPr/>
              </a:pPr>
              <a:r>
                <a:rPr lang="ru-RU" sz="16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тыс. рублей</a:t>
              </a:r>
              <a:endParaRPr lang="ru-RU" sz="1600" b="1" dirty="0">
                <a:solidFill>
                  <a:schemeClr val="bg1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endParaRPr>
            </a:p>
          </p:txBody>
        </p:sp>
      </p:grpSp>
      <p:sp>
        <p:nvSpPr>
          <p:cNvPr id="54" name="Прямоугольник 53"/>
          <p:cNvSpPr/>
          <p:nvPr/>
        </p:nvSpPr>
        <p:spPr>
          <a:xfrm>
            <a:off x="5688632" y="2060848"/>
            <a:ext cx="3923928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700"/>
              </a:lnSpc>
              <a:buFontTx/>
              <a:buChar char="-"/>
            </a:pPr>
            <a:r>
              <a:rPr lang="ru-RU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Приобретение оборудования</a:t>
            </a:r>
          </a:p>
          <a:p>
            <a:pPr>
              <a:lnSpc>
                <a:spcPts val="1700"/>
              </a:lnSpc>
            </a:pPr>
            <a:endParaRPr lang="ru-RU" sz="16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1700"/>
              </a:lnSpc>
            </a:pPr>
            <a:r>
              <a:rPr lang="ru-RU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 Приобретение костюмов </a:t>
            </a:r>
          </a:p>
          <a:p>
            <a:pPr>
              <a:lnSpc>
                <a:spcPts val="1700"/>
              </a:lnSpc>
            </a:pPr>
            <a:r>
              <a:rPr lang="ru-RU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к новым спектаклям</a:t>
            </a:r>
          </a:p>
          <a:p>
            <a:pPr>
              <a:lnSpc>
                <a:spcPts val="1700"/>
              </a:lnSpc>
            </a:pPr>
            <a:r>
              <a:rPr lang="ru-RU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lnSpc>
                <a:spcPts val="1700"/>
              </a:lnSpc>
            </a:pPr>
            <a:r>
              <a:rPr lang="ru-RU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 Ремонт сцены</a:t>
            </a:r>
            <a:endParaRPr lang="ru-RU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796136" y="1486525"/>
            <a:ext cx="22756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2019 ГОД</a:t>
            </a:r>
            <a:endParaRPr lang="ru-RU" sz="3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2" name="Прямоугольник 23"/>
          <p:cNvSpPr>
            <a:spLocks noChangeArrowheads="1"/>
          </p:cNvSpPr>
          <p:nvPr/>
        </p:nvSpPr>
        <p:spPr bwMode="auto">
          <a:xfrm>
            <a:off x="0" y="1159249"/>
            <a:ext cx="9144000" cy="31034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ts val="1700"/>
              </a:lnSpc>
            </a:pPr>
            <a:r>
              <a:rPr lang="ru-RU" sz="20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Старооскольский</a:t>
            </a:r>
            <a:r>
              <a:rPr lang="ru-RU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театр для детей и молодежи им. Б.И. </a:t>
            </a:r>
            <a:r>
              <a:rPr lang="ru-RU" sz="20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Равенских</a:t>
            </a:r>
            <a:endParaRPr lang="ru-RU" sz="20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0" name="Группа 59"/>
          <p:cNvGrpSpPr/>
          <p:nvPr/>
        </p:nvGrpSpPr>
        <p:grpSpPr>
          <a:xfrm>
            <a:off x="0" y="6309320"/>
            <a:ext cx="9144000" cy="548680"/>
            <a:chOff x="0" y="6309320"/>
            <a:chExt cx="9144000" cy="548680"/>
          </a:xfrm>
        </p:grpSpPr>
        <p:sp>
          <p:nvSpPr>
            <p:cNvPr id="61" name="Прямоугольник 60"/>
            <p:cNvSpPr/>
            <p:nvPr/>
          </p:nvSpPr>
          <p:spPr>
            <a:xfrm>
              <a:off x="0" y="6309320"/>
              <a:ext cx="9144000" cy="54868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827584" y="6418203"/>
              <a:ext cx="7884368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300" b="1" dirty="0" smtClean="0">
                  <a:latin typeface="Arial" pitchFamily="34" charset="0"/>
                  <a:cs typeface="Arial" pitchFamily="34" charset="0"/>
                </a:rPr>
                <a:t>УПРАВЛЕНИЕ КУЛЬТУРЫ АДМИНИСТРАЦИИ СТАРООСКОЛЬСКОГО ГОРОДСКОГО ОКРУГА</a:t>
              </a:r>
              <a:endParaRPr lang="ru-RU" sz="1300" b="1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64" name="Picture 2" descr="C:\РАБОТА\АРХИВ\МАТЕРИАЛЫ\лого\logo9-3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51520" y="6353944"/>
              <a:ext cx="482352" cy="482352"/>
            </a:xfrm>
            <a:prstGeom prst="rect">
              <a:avLst/>
            </a:prstGeom>
            <a:noFill/>
          </p:spPr>
        </p:pic>
      </p:grpSp>
      <p:grpSp>
        <p:nvGrpSpPr>
          <p:cNvPr id="81" name="Группа 54"/>
          <p:cNvGrpSpPr/>
          <p:nvPr/>
        </p:nvGrpSpPr>
        <p:grpSpPr>
          <a:xfrm>
            <a:off x="3851915" y="4221088"/>
            <a:ext cx="1872213" cy="1872208"/>
            <a:chOff x="4860027" y="4841776"/>
            <a:chExt cx="1872213" cy="1872208"/>
          </a:xfrm>
        </p:grpSpPr>
        <p:sp>
          <p:nvSpPr>
            <p:cNvPr id="82" name="椭圆 17"/>
            <p:cNvSpPr/>
            <p:nvPr/>
          </p:nvSpPr>
          <p:spPr>
            <a:xfrm>
              <a:off x="4860027" y="4841776"/>
              <a:ext cx="1872213" cy="1872208"/>
            </a:xfrm>
            <a:prstGeom prst="ellipse">
              <a:avLst/>
            </a:prstGeom>
            <a:solidFill>
              <a:srgbClr val="2F82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3" name="椭圆 16"/>
            <p:cNvSpPr/>
            <p:nvPr/>
          </p:nvSpPr>
          <p:spPr>
            <a:xfrm>
              <a:off x="5038148" y="5057800"/>
              <a:ext cx="1478063" cy="147806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2000" b="1" dirty="0">
                <a:solidFill>
                  <a:prstClr val="black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endParaRPr>
            </a:p>
          </p:txBody>
        </p:sp>
        <p:sp>
          <p:nvSpPr>
            <p:cNvPr id="84" name="Прямоугольник 83"/>
            <p:cNvSpPr/>
            <p:nvPr/>
          </p:nvSpPr>
          <p:spPr>
            <a:xfrm>
              <a:off x="5097340" y="5378931"/>
              <a:ext cx="1465465" cy="8002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ru-RU" sz="30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6 744,1</a:t>
              </a:r>
            </a:p>
            <a:p>
              <a:pPr algn="ctr">
                <a:defRPr/>
              </a:pPr>
              <a:r>
                <a:rPr lang="ru-RU" sz="16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тыс. рублей</a:t>
              </a:r>
              <a:endParaRPr lang="ru-RU" sz="1600" b="1" dirty="0">
                <a:solidFill>
                  <a:schemeClr val="bg1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endParaRPr>
            </a:p>
          </p:txBody>
        </p:sp>
      </p:grpSp>
      <p:sp>
        <p:nvSpPr>
          <p:cNvPr id="85" name="TextBox 84"/>
          <p:cNvSpPr txBox="1"/>
          <p:nvPr/>
        </p:nvSpPr>
        <p:spPr>
          <a:xfrm>
            <a:off x="6012160" y="4006805"/>
            <a:ext cx="22756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2020 ГОД</a:t>
            </a:r>
            <a:endParaRPr lang="ru-RU" sz="3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" name="Прямоугольник 85"/>
          <p:cNvSpPr/>
          <p:nvPr/>
        </p:nvSpPr>
        <p:spPr>
          <a:xfrm>
            <a:off x="5868144" y="4653136"/>
            <a:ext cx="3923928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700"/>
              </a:lnSpc>
            </a:pPr>
            <a:r>
              <a:rPr lang="ru-RU" sz="17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 Поддержка творческой  </a:t>
            </a:r>
          </a:p>
          <a:p>
            <a:pPr>
              <a:lnSpc>
                <a:spcPts val="1700"/>
              </a:lnSpc>
            </a:pPr>
            <a:r>
              <a:rPr lang="ru-RU" sz="17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деятельности</a:t>
            </a:r>
          </a:p>
          <a:p>
            <a:pPr>
              <a:lnSpc>
                <a:spcPts val="1700"/>
              </a:lnSpc>
            </a:pPr>
            <a:endParaRPr lang="ru-RU" sz="17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1700"/>
              </a:lnSpc>
            </a:pPr>
            <a:r>
              <a:rPr lang="ru-RU" sz="17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 Укрепление </a:t>
            </a:r>
          </a:p>
          <a:p>
            <a:pPr>
              <a:lnSpc>
                <a:spcPts val="1700"/>
              </a:lnSpc>
            </a:pPr>
            <a:r>
              <a:rPr lang="ru-RU" sz="17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материально-</a:t>
            </a:r>
          </a:p>
          <a:p>
            <a:pPr>
              <a:lnSpc>
                <a:spcPts val="1700"/>
              </a:lnSpc>
            </a:pPr>
            <a:r>
              <a:rPr lang="ru-RU" sz="17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технической базы</a:t>
            </a:r>
            <a:endParaRPr lang="ru-RU" sz="17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7584" y="6418203"/>
            <a:ext cx="788436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 smtClean="0">
                <a:latin typeface="Arial" pitchFamily="34" charset="0"/>
                <a:cs typeface="Arial" pitchFamily="34" charset="0"/>
              </a:rPr>
              <a:t>УПРАВЛЕНИЕ КУЛЬТУРЫ АДМИНИСТРАЦИИ СТАРООСКОЛЬСКОГО ГОРОДСКОГО ОКРУГА</a:t>
            </a:r>
            <a:endParaRPr lang="ru-RU" sz="13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2" descr="C:\РАБОТА\АРХИВ\МАТЕРИАЛЫ\лого\logo9-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6353944"/>
            <a:ext cx="482352" cy="482352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0" y="0"/>
            <a:ext cx="9144000" cy="1484784"/>
          </a:xfrm>
          <a:prstGeom prst="rect">
            <a:avLst/>
          </a:prstGeom>
          <a:solidFill>
            <a:srgbClr val="2F82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文本框 2"/>
          <p:cNvSpPr txBox="1"/>
          <p:nvPr/>
        </p:nvSpPr>
        <p:spPr>
          <a:xfrm>
            <a:off x="0" y="116632"/>
            <a:ext cx="91440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zh-CN" sz="2700" b="1" dirty="0" smtClean="0">
                <a:solidFill>
                  <a:schemeClr val="bg1"/>
                </a:solidFill>
                <a:latin typeface="Arial" pitchFamily="34" charset="0"/>
                <a:ea typeface="Kozuka Gothic Pr6N M" panose="020B0700000000000000" pitchFamily="34" charset="-128"/>
                <a:cs typeface="Arial" pitchFamily="34" charset="0"/>
              </a:rPr>
              <a:t>ПЕРВЫЙ МОЛОДЕЖНЫЙ ТЕАТРАЛЬНЫЙ ФЕСТИВАЛЬ ПАМЯТИ РЕЖИССЕРА </a:t>
            </a:r>
          </a:p>
          <a:p>
            <a:pPr algn="ctr"/>
            <a:r>
              <a:rPr lang="ru-RU" altLang="zh-CN" sz="2700" b="1" dirty="0" smtClean="0">
                <a:solidFill>
                  <a:schemeClr val="bg1"/>
                </a:solidFill>
                <a:latin typeface="Arial" pitchFamily="34" charset="0"/>
                <a:ea typeface="Kozuka Gothic Pr6N M" panose="020B0700000000000000" pitchFamily="34" charset="-128"/>
                <a:cs typeface="Arial" pitchFamily="34" charset="0"/>
              </a:rPr>
              <a:t>Б.И. РАВЕНСКИХ «ГОРОД ЮНОСТИ»</a:t>
            </a:r>
          </a:p>
        </p:txBody>
      </p:sp>
      <p:pic>
        <p:nvPicPr>
          <p:cNvPr id="65538" name="Picture 2" descr="C:\Users\саня\Desktop\коллегия_26.11\3A_9WrX3Jr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1556793"/>
            <a:ext cx="3420000" cy="2279072"/>
          </a:xfrm>
          <a:prstGeom prst="rect">
            <a:avLst/>
          </a:prstGeom>
          <a:noFill/>
        </p:spPr>
      </p:pic>
      <p:pic>
        <p:nvPicPr>
          <p:cNvPr id="65539" name="Picture 3" descr="C:\Users\саня\Desktop\коллегия_26.11\7908-4TOPDQ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2879" y="3933056"/>
            <a:ext cx="3420000" cy="2279109"/>
          </a:xfrm>
          <a:prstGeom prst="rect">
            <a:avLst/>
          </a:prstGeom>
          <a:noFill/>
        </p:spPr>
      </p:pic>
      <p:pic>
        <p:nvPicPr>
          <p:cNvPr id="65540" name="Picture 4" descr="C:\Users\саня\Desktop\коллегия_26.11\e550811f8db37eb3f9772efd9667240c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008" y="1556792"/>
            <a:ext cx="5508104" cy="2674491"/>
          </a:xfrm>
          <a:prstGeom prst="rect">
            <a:avLst/>
          </a:prstGeom>
          <a:noFill/>
        </p:spPr>
      </p:pic>
      <p:pic>
        <p:nvPicPr>
          <p:cNvPr id="65541" name="Picture 5" descr="C:\Users\саня\Desktop\коллегия_26.11\EF4adIkWsAMO-0J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59832" y="4293096"/>
            <a:ext cx="2589969" cy="1944000"/>
          </a:xfrm>
          <a:prstGeom prst="rect">
            <a:avLst/>
          </a:prstGeom>
          <a:noFill/>
        </p:spPr>
      </p:pic>
      <p:pic>
        <p:nvPicPr>
          <p:cNvPr id="65542" name="Picture 6" descr="C:\Users\саня\Desktop\коллегия_26.11\wNGe9sq-_6c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313" y="4293096"/>
            <a:ext cx="2917511" cy="19442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3" name="Picture 3" descr="C:\Users\саня\Desktop\Screenshot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24744"/>
            <a:ext cx="3347864" cy="5225934"/>
          </a:xfrm>
          <a:prstGeom prst="rect">
            <a:avLst/>
          </a:prstGeom>
          <a:noFill/>
        </p:spPr>
      </p:pic>
      <p:pic>
        <p:nvPicPr>
          <p:cNvPr id="66562" name="Picture 2" descr="C:\Users\саня\Desktop\Screenshot_5.jpg"/>
          <p:cNvPicPr>
            <a:picLocks noChangeAspect="1" noChangeArrowheads="1"/>
          </p:cNvPicPr>
          <p:nvPr/>
        </p:nvPicPr>
        <p:blipFill>
          <a:blip r:embed="rId4" cstate="print"/>
          <a:srcRect b="7616"/>
          <a:stretch>
            <a:fillRect/>
          </a:stretch>
        </p:blipFill>
        <p:spPr bwMode="auto">
          <a:xfrm>
            <a:off x="3203848" y="3689076"/>
            <a:ext cx="3562825" cy="2620244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7584" y="6418203"/>
            <a:ext cx="788436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 smtClean="0">
                <a:latin typeface="Arial" pitchFamily="34" charset="0"/>
                <a:cs typeface="Arial" pitchFamily="34" charset="0"/>
              </a:rPr>
              <a:t>УПРАВЛЕНИЕ КУЛЬТУРЫ АДМИНИСТРАЦИИ СТАРООСКОЛЬСКОГО ГОРОДСКОГО ОКРУГА</a:t>
            </a:r>
            <a:endParaRPr lang="ru-RU" sz="13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2" descr="C:\РАБОТА\АРХИВ\МАТЕРИАЛЫ\лого\logo9-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6353944"/>
            <a:ext cx="482352" cy="482352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0" y="0"/>
            <a:ext cx="9144000" cy="1124744"/>
          </a:xfrm>
          <a:prstGeom prst="rect">
            <a:avLst/>
          </a:prstGeom>
          <a:solidFill>
            <a:srgbClr val="2F82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文本框 2"/>
          <p:cNvSpPr txBox="1"/>
          <p:nvPr/>
        </p:nvSpPr>
        <p:spPr>
          <a:xfrm>
            <a:off x="0" y="328881"/>
            <a:ext cx="91440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zh-CN" sz="2700" b="1" dirty="0" smtClean="0">
                <a:solidFill>
                  <a:schemeClr val="bg1"/>
                </a:solidFill>
                <a:latin typeface="Arial" pitchFamily="34" charset="0"/>
                <a:ea typeface="Kozuka Gothic Pr6N M" panose="020B0700000000000000" pitchFamily="34" charset="-128"/>
                <a:cs typeface="Arial" pitchFamily="34" charset="0"/>
              </a:rPr>
              <a:t>ИНФОРМАЦИОННОЕ  ОСВЕЩЕНИЕ</a:t>
            </a:r>
          </a:p>
        </p:txBody>
      </p:sp>
      <p:pic>
        <p:nvPicPr>
          <p:cNvPr id="66564" name="Picture 4" descr="C:\Users\саня\Desktop\Screenshot_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60232" y="1124744"/>
            <a:ext cx="2483768" cy="2668435"/>
          </a:xfrm>
          <a:prstGeom prst="rect">
            <a:avLst/>
          </a:prstGeom>
          <a:noFill/>
        </p:spPr>
      </p:pic>
      <p:grpSp>
        <p:nvGrpSpPr>
          <p:cNvPr id="14" name="Группа 13"/>
          <p:cNvGrpSpPr/>
          <p:nvPr/>
        </p:nvGrpSpPr>
        <p:grpSpPr>
          <a:xfrm>
            <a:off x="0" y="1124744"/>
            <a:ext cx="2592288" cy="2448272"/>
            <a:chOff x="1763688" y="1906190"/>
            <a:chExt cx="2808288" cy="2674938"/>
          </a:xfrm>
        </p:grpSpPr>
        <p:sp>
          <p:nvSpPr>
            <p:cNvPr id="7" name="椭圆 15"/>
            <p:cNvSpPr/>
            <p:nvPr/>
          </p:nvSpPr>
          <p:spPr>
            <a:xfrm>
              <a:off x="1763688" y="1906190"/>
              <a:ext cx="2808288" cy="267493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86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50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endParaRPr>
            </a:p>
          </p:txBody>
        </p:sp>
        <p:pic>
          <p:nvPicPr>
            <p:cNvPr id="13" name="Picture 6" descr="C:\Users\саня\Desktop\news-letter-png-4 копия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916088" y="2160190"/>
              <a:ext cx="2511425" cy="2132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66565" name="Picture 5" descr="C:\Users\саня\Desktop\Screenshot_4.jpg"/>
          <p:cNvPicPr>
            <a:picLocks noChangeAspect="1" noChangeArrowheads="1"/>
          </p:cNvPicPr>
          <p:nvPr/>
        </p:nvPicPr>
        <p:blipFill>
          <a:blip r:embed="rId8" cstate="print"/>
          <a:srcRect l="6233" r="-1259"/>
          <a:stretch>
            <a:fillRect/>
          </a:stretch>
        </p:blipFill>
        <p:spPr bwMode="auto">
          <a:xfrm>
            <a:off x="6732240" y="3822908"/>
            <a:ext cx="2411760" cy="2486412"/>
          </a:xfrm>
          <a:prstGeom prst="rect">
            <a:avLst/>
          </a:prstGeom>
          <a:noFill/>
        </p:spPr>
      </p:pic>
      <p:pic>
        <p:nvPicPr>
          <p:cNvPr id="66566" name="Picture 6" descr="C:\Users\саня\Desktop\Screenshot_6.jpg"/>
          <p:cNvPicPr>
            <a:picLocks noChangeAspect="1" noChangeArrowheads="1"/>
          </p:cNvPicPr>
          <p:nvPr/>
        </p:nvPicPr>
        <p:blipFill>
          <a:blip r:embed="rId9" cstate="print"/>
          <a:srcRect t="10363"/>
          <a:stretch>
            <a:fillRect/>
          </a:stretch>
        </p:blipFill>
        <p:spPr bwMode="auto">
          <a:xfrm>
            <a:off x="3275856" y="1124743"/>
            <a:ext cx="3384376" cy="27591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827584" y="6418203"/>
            <a:ext cx="788436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 smtClean="0">
                <a:latin typeface="Arial" pitchFamily="34" charset="0"/>
                <a:cs typeface="Arial" pitchFamily="34" charset="0"/>
              </a:rPr>
              <a:t>УПРАВЛЕНИЕ КУЛЬТУРЫ АДМИНИСТРАЦИИ СТАРООСКОЛЬСКОГО ГОРОДСКОГО ОКРУГА</a:t>
            </a:r>
            <a:endParaRPr lang="ru-RU" sz="13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Picture 2" descr="C:\РАБОТА\АРХИВ\МАТЕРИАЛЫ\лого\logo9-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6353944"/>
            <a:ext cx="482352" cy="482352"/>
          </a:xfrm>
          <a:prstGeom prst="rect">
            <a:avLst/>
          </a:prstGeom>
          <a:noFill/>
        </p:spPr>
      </p:pic>
      <p:sp>
        <p:nvSpPr>
          <p:cNvPr id="22" name="Прямоугольник 21"/>
          <p:cNvSpPr/>
          <p:nvPr/>
        </p:nvSpPr>
        <p:spPr>
          <a:xfrm>
            <a:off x="0" y="3969638"/>
            <a:ext cx="91440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«…важно изменить жизнь людей. Считать нацпроект успешным можно, если у нас будут полные залы сельских домов культуры и детских театров, полные кинозалы, если в регионах появятся очереди на музейные выставки. Иными словами, если люди во всех регионах сделают выбор в пользу культурного продукта, который нам удастся создать…»</a:t>
            </a:r>
            <a:endParaRPr lang="ru-RU" sz="2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220072" y="1412776"/>
            <a:ext cx="4032448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Владимир </a:t>
            </a:r>
            <a:r>
              <a:rPr lang="ru-RU" sz="2500" b="1" dirty="0" err="1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Мединский</a:t>
            </a:r>
            <a:endParaRPr lang="ru-RU" sz="2500" b="1" dirty="0" smtClean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5436096" y="1988840"/>
            <a:ext cx="28979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Министр культуры </a:t>
            </a:r>
          </a:p>
          <a:p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Российской Федерации</a:t>
            </a:r>
            <a:endParaRPr lang="ru-R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等腰三角形 35"/>
          <p:cNvSpPr/>
          <p:nvPr/>
        </p:nvSpPr>
        <p:spPr>
          <a:xfrm rot="5400000">
            <a:off x="-60607" y="3921655"/>
            <a:ext cx="648929" cy="527715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7586" name="Picture 2" descr="C:\Users\саня\Desktop\коллегия_26.11\thumb_54242_news_big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88639"/>
            <a:ext cx="5040560" cy="364938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A_任意多边形 11"/>
          <p:cNvSpPr/>
          <p:nvPr>
            <p:custDataLst>
              <p:tags r:id="rId1"/>
            </p:custDataLst>
          </p:nvPr>
        </p:nvSpPr>
        <p:spPr>
          <a:xfrm rot="2345449">
            <a:off x="-72636" y="934050"/>
            <a:ext cx="1904354" cy="917078"/>
          </a:xfrm>
          <a:custGeom>
            <a:avLst/>
            <a:gdLst>
              <a:gd name="connsiteX0" fmla="*/ 0 w 3055381"/>
              <a:gd name="connsiteY0" fmla="*/ 1384027 h 1785938"/>
              <a:gd name="connsiteX1" fmla="*/ 1635660 w 3055381"/>
              <a:gd name="connsiteY1" fmla="*/ 0 h 1785938"/>
              <a:gd name="connsiteX2" fmla="*/ 2162412 w 3055381"/>
              <a:gd name="connsiteY2" fmla="*/ 0 h 1785938"/>
              <a:gd name="connsiteX3" fmla="*/ 3055381 w 3055381"/>
              <a:gd name="connsiteY3" fmla="*/ 892969 h 1785938"/>
              <a:gd name="connsiteX4" fmla="*/ 3055380 w 3055381"/>
              <a:gd name="connsiteY4" fmla="*/ 892969 h 1785938"/>
              <a:gd name="connsiteX5" fmla="*/ 2162411 w 3055381"/>
              <a:gd name="connsiteY5" fmla="*/ 1785938 h 1785938"/>
              <a:gd name="connsiteX6" fmla="*/ 340080 w 3055381"/>
              <a:gd name="connsiteY6" fmla="*/ 1785937 h 1785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55381" h="1785938">
                <a:moveTo>
                  <a:pt x="0" y="1384027"/>
                </a:moveTo>
                <a:lnTo>
                  <a:pt x="1635660" y="0"/>
                </a:lnTo>
                <a:lnTo>
                  <a:pt x="2162412" y="0"/>
                </a:lnTo>
                <a:cubicBezTo>
                  <a:pt x="2655585" y="0"/>
                  <a:pt x="3055381" y="399796"/>
                  <a:pt x="3055381" y="892969"/>
                </a:cubicBezTo>
                <a:lnTo>
                  <a:pt x="3055380" y="892969"/>
                </a:lnTo>
                <a:cubicBezTo>
                  <a:pt x="3055380" y="1386142"/>
                  <a:pt x="2655584" y="1785938"/>
                  <a:pt x="2162411" y="1785938"/>
                </a:cubicBezTo>
                <a:lnTo>
                  <a:pt x="340080" y="1785937"/>
                </a:lnTo>
                <a:close/>
              </a:path>
            </a:pathLst>
          </a:custGeom>
          <a:solidFill>
            <a:srgbClr val="0E76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857620" y="5857892"/>
            <a:ext cx="5000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Серянкина</a:t>
            </a:r>
            <a:r>
              <a:rPr lang="ru-RU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Ирина Константиновна,</a:t>
            </a:r>
          </a:p>
          <a:p>
            <a:pPr algn="r"/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начальник управления культуры администрации</a:t>
            </a:r>
          </a:p>
          <a:p>
            <a:pPr algn="r"/>
            <a:r>
              <a:rPr lang="ru-RU" sz="1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Старооскольского</a:t>
            </a:r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городского округа</a:t>
            </a:r>
            <a:endParaRPr lang="ru-RU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96518" y="6237312"/>
            <a:ext cx="1500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2019</a:t>
            </a:r>
            <a:endParaRPr lang="ru-RU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PA_椭圆 31"/>
          <p:cNvSpPr/>
          <p:nvPr>
            <p:custDataLst>
              <p:tags r:id="rId2"/>
            </p:custDataLst>
          </p:nvPr>
        </p:nvSpPr>
        <p:spPr>
          <a:xfrm>
            <a:off x="7956376" y="3140968"/>
            <a:ext cx="964853" cy="936105"/>
          </a:xfrm>
          <a:prstGeom prst="ellipse">
            <a:avLst/>
          </a:prstGeom>
          <a:solidFill>
            <a:srgbClr val="0E76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PA_任意多边形 5"/>
          <p:cNvSpPr/>
          <p:nvPr>
            <p:custDataLst>
              <p:tags r:id="rId3"/>
            </p:custDataLst>
          </p:nvPr>
        </p:nvSpPr>
        <p:spPr>
          <a:xfrm rot="2675215">
            <a:off x="6200339" y="1083101"/>
            <a:ext cx="2885457" cy="1220761"/>
          </a:xfrm>
          <a:custGeom>
            <a:avLst/>
            <a:gdLst>
              <a:gd name="connsiteX0" fmla="*/ 0 w 4950086"/>
              <a:gd name="connsiteY0" fmla="*/ 1785937 h 1785938"/>
              <a:gd name="connsiteX1" fmla="*/ 2110642 w 4950086"/>
              <a:gd name="connsiteY1" fmla="*/ 0 h 1785938"/>
              <a:gd name="connsiteX2" fmla="*/ 4057117 w 4950086"/>
              <a:gd name="connsiteY2" fmla="*/ 0 h 1785938"/>
              <a:gd name="connsiteX3" fmla="*/ 4950086 w 4950086"/>
              <a:gd name="connsiteY3" fmla="*/ 892969 h 1785938"/>
              <a:gd name="connsiteX4" fmla="*/ 4950085 w 4950086"/>
              <a:gd name="connsiteY4" fmla="*/ 892969 h 1785938"/>
              <a:gd name="connsiteX5" fmla="*/ 4057116 w 4950086"/>
              <a:gd name="connsiteY5" fmla="*/ 1785938 h 1785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50086" h="1785938">
                <a:moveTo>
                  <a:pt x="0" y="1785937"/>
                </a:moveTo>
                <a:lnTo>
                  <a:pt x="2110642" y="0"/>
                </a:lnTo>
                <a:lnTo>
                  <a:pt x="4057117" y="0"/>
                </a:lnTo>
                <a:cubicBezTo>
                  <a:pt x="4550290" y="0"/>
                  <a:pt x="4950086" y="399796"/>
                  <a:pt x="4950086" y="892969"/>
                </a:cubicBezTo>
                <a:lnTo>
                  <a:pt x="4950085" y="892969"/>
                </a:lnTo>
                <a:cubicBezTo>
                  <a:pt x="4950085" y="1386142"/>
                  <a:pt x="4550289" y="1785938"/>
                  <a:pt x="4057116" y="1785938"/>
                </a:cubicBezTo>
                <a:close/>
              </a:path>
            </a:pathLst>
          </a:custGeom>
          <a:solidFill>
            <a:srgbClr val="FDB8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9" name="PA_任意多边形 24"/>
          <p:cNvSpPr/>
          <p:nvPr>
            <p:custDataLst>
              <p:tags r:id="rId4"/>
            </p:custDataLst>
          </p:nvPr>
        </p:nvSpPr>
        <p:spPr>
          <a:xfrm rot="2402716">
            <a:off x="-563631" y="4651181"/>
            <a:ext cx="4104620" cy="223946"/>
          </a:xfrm>
          <a:custGeom>
            <a:avLst/>
            <a:gdLst>
              <a:gd name="connsiteX0" fmla="*/ 0 w 5760214"/>
              <a:gd name="connsiteY0" fmla="*/ 0 h 327626"/>
              <a:gd name="connsiteX1" fmla="*/ 5527718 w 5760214"/>
              <a:gd name="connsiteY1" fmla="*/ 0 h 327626"/>
              <a:gd name="connsiteX2" fmla="*/ 5760214 w 5760214"/>
              <a:gd name="connsiteY2" fmla="*/ 163813 h 327626"/>
              <a:gd name="connsiteX3" fmla="*/ 5760213 w 5760214"/>
              <a:gd name="connsiteY3" fmla="*/ 163813 h 327626"/>
              <a:gd name="connsiteX4" fmla="*/ 5527717 w 5760214"/>
              <a:gd name="connsiteY4" fmla="*/ 327626 h 327626"/>
              <a:gd name="connsiteX5" fmla="*/ 275352 w 5760214"/>
              <a:gd name="connsiteY5" fmla="*/ 327625 h 327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60214" h="327626">
                <a:moveTo>
                  <a:pt x="0" y="0"/>
                </a:moveTo>
                <a:lnTo>
                  <a:pt x="5527718" y="0"/>
                </a:lnTo>
                <a:cubicBezTo>
                  <a:pt x="5656122" y="0"/>
                  <a:pt x="5760214" y="73341"/>
                  <a:pt x="5760214" y="163813"/>
                </a:cubicBezTo>
                <a:lnTo>
                  <a:pt x="5760213" y="163813"/>
                </a:lnTo>
                <a:cubicBezTo>
                  <a:pt x="5760213" y="254285"/>
                  <a:pt x="5656121" y="327626"/>
                  <a:pt x="5527717" y="327626"/>
                </a:cubicBezTo>
                <a:lnTo>
                  <a:pt x="275352" y="327625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0" name="PA_任意多边形 20"/>
          <p:cNvSpPr/>
          <p:nvPr>
            <p:custDataLst>
              <p:tags r:id="rId5"/>
            </p:custDataLst>
          </p:nvPr>
        </p:nvSpPr>
        <p:spPr>
          <a:xfrm rot="2397062">
            <a:off x="-739118" y="5383695"/>
            <a:ext cx="4336244" cy="733480"/>
          </a:xfrm>
          <a:custGeom>
            <a:avLst/>
            <a:gdLst>
              <a:gd name="connsiteX0" fmla="*/ 0 w 6290348"/>
              <a:gd name="connsiteY0" fmla="*/ 0 h 1073057"/>
              <a:gd name="connsiteX1" fmla="*/ 6290348 w 6290348"/>
              <a:gd name="connsiteY1" fmla="*/ 0 h 1073057"/>
              <a:gd name="connsiteX2" fmla="*/ 5009306 w 6290348"/>
              <a:gd name="connsiteY2" fmla="*/ 1073057 h 1073057"/>
              <a:gd name="connsiteX3" fmla="*/ 898841 w 6290348"/>
              <a:gd name="connsiteY3" fmla="*/ 1073057 h 1073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90348" h="1073057">
                <a:moveTo>
                  <a:pt x="0" y="0"/>
                </a:moveTo>
                <a:lnTo>
                  <a:pt x="6290348" y="0"/>
                </a:lnTo>
                <a:lnTo>
                  <a:pt x="5009306" y="1073057"/>
                </a:lnTo>
                <a:lnTo>
                  <a:pt x="898841" y="1073057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PA_任意多边形 29"/>
          <p:cNvSpPr/>
          <p:nvPr>
            <p:custDataLst>
              <p:tags r:id="rId6"/>
            </p:custDataLst>
          </p:nvPr>
        </p:nvSpPr>
        <p:spPr>
          <a:xfrm rot="2397062">
            <a:off x="-446457" y="5936547"/>
            <a:ext cx="2966874" cy="250147"/>
          </a:xfrm>
          <a:custGeom>
            <a:avLst/>
            <a:gdLst>
              <a:gd name="connsiteX0" fmla="*/ 0 w 4163559"/>
              <a:gd name="connsiteY0" fmla="*/ 0 h 365958"/>
              <a:gd name="connsiteX1" fmla="*/ 4163559 w 4163559"/>
              <a:gd name="connsiteY1" fmla="*/ 0 h 365958"/>
              <a:gd name="connsiteX2" fmla="*/ 3726670 w 4163559"/>
              <a:gd name="connsiteY2" fmla="*/ 365958 h 365958"/>
              <a:gd name="connsiteX3" fmla="*/ 306543 w 4163559"/>
              <a:gd name="connsiteY3" fmla="*/ 365958 h 365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63559" h="365958">
                <a:moveTo>
                  <a:pt x="0" y="0"/>
                </a:moveTo>
                <a:lnTo>
                  <a:pt x="4163559" y="0"/>
                </a:lnTo>
                <a:lnTo>
                  <a:pt x="3726670" y="365958"/>
                </a:lnTo>
                <a:lnTo>
                  <a:pt x="306543" y="365958"/>
                </a:lnTo>
                <a:close/>
              </a:path>
            </a:pathLst>
          </a:custGeom>
          <a:solidFill>
            <a:srgbClr val="0E76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PA_任意多边形 39"/>
          <p:cNvSpPr/>
          <p:nvPr>
            <p:custDataLst>
              <p:tags r:id="rId7"/>
            </p:custDataLst>
          </p:nvPr>
        </p:nvSpPr>
        <p:spPr>
          <a:xfrm rot="2115011">
            <a:off x="8515179" y="4715307"/>
            <a:ext cx="1038108" cy="1018584"/>
          </a:xfrm>
          <a:custGeom>
            <a:avLst/>
            <a:gdLst>
              <a:gd name="connsiteX0" fmla="*/ 351533 w 1456827"/>
              <a:gd name="connsiteY0" fmla="*/ 31681 h 1490157"/>
              <a:gd name="connsiteX1" fmla="*/ 403681 w 1456827"/>
              <a:gd name="connsiteY1" fmla="*/ 0 h 1490157"/>
              <a:gd name="connsiteX2" fmla="*/ 1456827 w 1456827"/>
              <a:gd name="connsiteY2" fmla="*/ 1490157 h 1490157"/>
              <a:gd name="connsiteX3" fmla="*/ 797323 w 1456827"/>
              <a:gd name="connsiteY3" fmla="*/ 1490157 h 1490157"/>
              <a:gd name="connsiteX4" fmla="*/ 0 w 1456827"/>
              <a:gd name="connsiteY4" fmla="*/ 692834 h 1490157"/>
              <a:gd name="connsiteX5" fmla="*/ 351533 w 1456827"/>
              <a:gd name="connsiteY5" fmla="*/ 31681 h 1490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56827" h="1490157">
                <a:moveTo>
                  <a:pt x="351533" y="31681"/>
                </a:moveTo>
                <a:lnTo>
                  <a:pt x="403681" y="0"/>
                </a:lnTo>
                <a:lnTo>
                  <a:pt x="1456827" y="1490157"/>
                </a:lnTo>
                <a:lnTo>
                  <a:pt x="797323" y="1490157"/>
                </a:lnTo>
                <a:cubicBezTo>
                  <a:pt x="356974" y="1490157"/>
                  <a:pt x="0" y="1133183"/>
                  <a:pt x="0" y="692834"/>
                </a:cubicBezTo>
                <a:cubicBezTo>
                  <a:pt x="0" y="417616"/>
                  <a:pt x="139443" y="174966"/>
                  <a:pt x="351533" y="31681"/>
                </a:cubicBezTo>
                <a:close/>
              </a:path>
            </a:pathLst>
          </a:custGeom>
          <a:solidFill>
            <a:srgbClr val="5F2D71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TextBox 2"/>
          <p:cNvSpPr txBox="1"/>
          <p:nvPr/>
        </p:nvSpPr>
        <p:spPr>
          <a:xfrm>
            <a:off x="1619672" y="2108463"/>
            <a:ext cx="648072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Реализация региональных составляющих национального проекта «Культура» на территории </a:t>
            </a:r>
            <a:r>
              <a:rPr lang="ru-RU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Старооскольского</a:t>
            </a:r>
            <a:r>
              <a:rPr lang="ru-RU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городского округа в 2019 году</a:t>
            </a:r>
            <a:endParaRPr lang="ru-RU" sz="3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0" y="0"/>
            <a:ext cx="9144000" cy="112474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259632" y="221159"/>
            <a:ext cx="504056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b="1" dirty="0" smtClean="0">
                <a:latin typeface="Arial" pitchFamily="34" charset="0"/>
                <a:cs typeface="Arial" pitchFamily="34" charset="0"/>
              </a:rPr>
              <a:t>УПРАВЛЕНИЕ КУЛЬТУРЫ АДМИНИСТРАЦИИ СТАРООСКОЛЬСКОГО ГОРОДСКОГО ОКРУГА</a:t>
            </a:r>
            <a:endParaRPr lang="ru-RU" sz="17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РАБОТА\АРХИВ\МАТЕРИАЛЫ\лого\logo9-3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51520" y="66328"/>
            <a:ext cx="914400" cy="914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7584" y="6418203"/>
            <a:ext cx="788436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 smtClean="0">
                <a:latin typeface="Arial" pitchFamily="34" charset="0"/>
                <a:cs typeface="Arial" pitchFamily="34" charset="0"/>
              </a:rPr>
              <a:t>УПРАВЛЕНИЕ КУЛЬТУРЫ АДМИНИСТРАЦИИ СТАРООСКОЛЬСКОГО ГОРОДСКОГО ОКРУГА</a:t>
            </a:r>
            <a:endParaRPr lang="ru-RU" sz="13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2" descr="C:\РАБОТА\АРХИВ\МАТЕРИАЛЫ\лого\logo9-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6353944"/>
            <a:ext cx="482352" cy="482352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0" y="0"/>
            <a:ext cx="9144000" cy="1124744"/>
          </a:xfrm>
          <a:prstGeom prst="rect">
            <a:avLst/>
          </a:prstGeom>
          <a:solidFill>
            <a:srgbClr val="2F82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文本框 2"/>
          <p:cNvSpPr txBox="1"/>
          <p:nvPr/>
        </p:nvSpPr>
        <p:spPr>
          <a:xfrm>
            <a:off x="0" y="260648"/>
            <a:ext cx="91440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zh-CN" sz="2700" b="1" dirty="0" smtClean="0">
                <a:solidFill>
                  <a:schemeClr val="bg1"/>
                </a:solidFill>
                <a:latin typeface="Arial" pitchFamily="34" charset="0"/>
                <a:ea typeface="Kozuka Gothic Pr6N M" panose="020B0700000000000000" pitchFamily="34" charset="-128"/>
                <a:cs typeface="Arial" pitchFamily="34" charset="0"/>
              </a:rPr>
              <a:t>ПРОЕКТ «КУЛЬТУРНАЯ СРЕДА»</a:t>
            </a:r>
          </a:p>
        </p:txBody>
      </p:sp>
      <p:graphicFrame>
        <p:nvGraphicFramePr>
          <p:cNvPr id="45" name="图表 2"/>
          <p:cNvGraphicFramePr>
            <a:graphicFrameLocks/>
          </p:cNvGraphicFramePr>
          <p:nvPr/>
        </p:nvGraphicFramePr>
        <p:xfrm>
          <a:off x="1835696" y="1556792"/>
          <a:ext cx="3096344" cy="4968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9" name="Rectangle 1310"/>
          <p:cNvSpPr>
            <a:spLocks noChangeArrowheads="1"/>
          </p:cNvSpPr>
          <p:nvPr/>
        </p:nvSpPr>
        <p:spPr bwMode="auto">
          <a:xfrm>
            <a:off x="125413" y="3867844"/>
            <a:ext cx="433387" cy="360363"/>
          </a:xfrm>
          <a:prstGeom prst="rect">
            <a:avLst/>
          </a:prstGeom>
          <a:solidFill>
            <a:srgbClr val="32101C"/>
          </a:solidFill>
          <a:ln w="9525">
            <a:solidFill>
              <a:srgbClr val="F3F3F6"/>
            </a:solidFill>
            <a:miter lim="800000"/>
            <a:headEnd/>
            <a:tailEnd/>
          </a:ln>
        </p:spPr>
        <p:txBody>
          <a:bodyPr/>
          <a:lstStyle/>
          <a:p>
            <a:endParaRPr lang="zh-CN" alt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1317"/>
          <p:cNvSpPr>
            <a:spLocks noChangeArrowheads="1"/>
          </p:cNvSpPr>
          <p:nvPr/>
        </p:nvSpPr>
        <p:spPr bwMode="auto">
          <a:xfrm>
            <a:off x="125413" y="5020543"/>
            <a:ext cx="433387" cy="360363"/>
          </a:xfrm>
          <a:prstGeom prst="rect">
            <a:avLst/>
          </a:prstGeom>
          <a:solidFill>
            <a:srgbClr val="E66C27"/>
          </a:solidFill>
          <a:ln w="9525">
            <a:solidFill>
              <a:srgbClr val="F3F3F6"/>
            </a:solidFill>
            <a:miter lim="800000"/>
            <a:headEnd/>
            <a:tailEnd/>
          </a:ln>
        </p:spPr>
        <p:txBody>
          <a:bodyPr/>
          <a:lstStyle/>
          <a:p>
            <a:endParaRPr lang="zh-CN" alt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1304"/>
          <p:cNvSpPr>
            <a:spLocks noChangeArrowheads="1"/>
          </p:cNvSpPr>
          <p:nvPr/>
        </p:nvSpPr>
        <p:spPr bwMode="auto">
          <a:xfrm>
            <a:off x="123825" y="2626280"/>
            <a:ext cx="431800" cy="360363"/>
          </a:xfrm>
          <a:prstGeom prst="rect">
            <a:avLst/>
          </a:prstGeom>
          <a:solidFill>
            <a:srgbClr val="69B7A9"/>
          </a:solidFill>
          <a:ln w="9525">
            <a:solidFill>
              <a:srgbClr val="F3F3F6"/>
            </a:solidFill>
            <a:miter lim="800000"/>
            <a:headEnd/>
            <a:tailEnd/>
          </a:ln>
        </p:spPr>
        <p:txBody>
          <a:bodyPr/>
          <a:lstStyle/>
          <a:p>
            <a:endParaRPr lang="zh-CN" alt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Прямоугольник 14"/>
          <p:cNvSpPr>
            <a:spLocks noChangeArrowheads="1"/>
          </p:cNvSpPr>
          <p:nvPr/>
        </p:nvSpPr>
        <p:spPr bwMode="auto">
          <a:xfrm>
            <a:off x="628650" y="2483405"/>
            <a:ext cx="174406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Федеральный </a:t>
            </a:r>
          </a:p>
          <a:p>
            <a:r>
              <a:rPr lang="ru-RU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бюджет</a:t>
            </a:r>
            <a:endParaRPr lang="ru-RU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Прямоугольник 15"/>
          <p:cNvSpPr>
            <a:spLocks noChangeArrowheads="1"/>
          </p:cNvSpPr>
          <p:nvPr/>
        </p:nvSpPr>
        <p:spPr bwMode="auto">
          <a:xfrm>
            <a:off x="0" y="3059668"/>
            <a:ext cx="216495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7115,7 тыс</a:t>
            </a:r>
            <a:r>
              <a:rPr lang="ru-RU" sz="16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рублей</a:t>
            </a:r>
            <a:endParaRPr lang="ru-RU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Прямоугольник 16"/>
          <p:cNvSpPr>
            <a:spLocks noChangeArrowheads="1"/>
          </p:cNvSpPr>
          <p:nvPr/>
        </p:nvSpPr>
        <p:spPr bwMode="auto">
          <a:xfrm>
            <a:off x="628650" y="3717032"/>
            <a:ext cx="150207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i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Областной </a:t>
            </a:r>
          </a:p>
          <a:p>
            <a:r>
              <a:rPr lang="ru-RU" i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бюджет</a:t>
            </a:r>
            <a:endParaRPr lang="ru-RU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Прямоугольник 17"/>
          <p:cNvSpPr>
            <a:spLocks noChangeArrowheads="1"/>
          </p:cNvSpPr>
          <p:nvPr/>
        </p:nvSpPr>
        <p:spPr bwMode="auto">
          <a:xfrm>
            <a:off x="52388" y="4290119"/>
            <a:ext cx="20664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619,0 тыс</a:t>
            </a:r>
            <a:r>
              <a:rPr lang="ru-RU" sz="16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рублей</a:t>
            </a:r>
            <a:endParaRPr lang="ru-RU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Прямоугольник 18"/>
          <p:cNvSpPr>
            <a:spLocks noChangeArrowheads="1"/>
          </p:cNvSpPr>
          <p:nvPr/>
        </p:nvSpPr>
        <p:spPr bwMode="auto">
          <a:xfrm>
            <a:off x="628650" y="4941168"/>
            <a:ext cx="194468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i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Местный бюджет</a:t>
            </a:r>
            <a:endParaRPr lang="ru-RU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Прямоугольник 19"/>
          <p:cNvSpPr>
            <a:spLocks noChangeArrowheads="1"/>
          </p:cNvSpPr>
          <p:nvPr/>
        </p:nvSpPr>
        <p:spPr bwMode="auto">
          <a:xfrm>
            <a:off x="52388" y="5515843"/>
            <a:ext cx="212410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859,6  </a:t>
            </a:r>
            <a:r>
              <a:rPr lang="ru-RU" sz="16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тыс. рублей</a:t>
            </a:r>
            <a:endParaRPr lang="ru-RU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Прямоугольник 23"/>
          <p:cNvSpPr>
            <a:spLocks noChangeArrowheads="1"/>
          </p:cNvSpPr>
          <p:nvPr/>
        </p:nvSpPr>
        <p:spPr bwMode="auto">
          <a:xfrm>
            <a:off x="52834" y="1145952"/>
            <a:ext cx="3583061" cy="8721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ru-RU" sz="4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8 594,3 </a:t>
            </a:r>
          </a:p>
          <a:p>
            <a:pPr algn="ctr">
              <a:lnSpc>
                <a:spcPts val="2000"/>
              </a:lnSpc>
            </a:pPr>
            <a:r>
              <a:rPr lang="ru-RU" sz="2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тыс. рублей</a:t>
            </a:r>
            <a:endParaRPr lang="ru-RU" sz="22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Прямоугольник 38"/>
          <p:cNvSpPr>
            <a:spLocks noChangeArrowheads="1"/>
          </p:cNvSpPr>
          <p:nvPr/>
        </p:nvSpPr>
        <p:spPr bwMode="auto">
          <a:xfrm>
            <a:off x="3707904" y="3861208"/>
            <a:ext cx="2448272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7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МБУ ДО «Детская музыкальная </a:t>
            </a:r>
          </a:p>
          <a:p>
            <a:pPr algn="ctr"/>
            <a:r>
              <a:rPr lang="ru-RU" sz="17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школа №5»</a:t>
            </a:r>
            <a:endParaRPr lang="ru-RU" sz="17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任意多边形 11"/>
          <p:cNvSpPr/>
          <p:nvPr/>
        </p:nvSpPr>
        <p:spPr>
          <a:xfrm rot="10800000">
            <a:off x="6372200" y="1196753"/>
            <a:ext cx="2808311" cy="880692"/>
          </a:xfrm>
          <a:custGeom>
            <a:avLst/>
            <a:gdLst>
              <a:gd name="connsiteX0" fmla="*/ 0 w 4457700"/>
              <a:gd name="connsiteY0" fmla="*/ 0 h 1528764"/>
              <a:gd name="connsiteX1" fmla="*/ 3693318 w 4457700"/>
              <a:gd name="connsiteY1" fmla="*/ 0 h 1528764"/>
              <a:gd name="connsiteX2" fmla="*/ 4457700 w 4457700"/>
              <a:gd name="connsiteY2" fmla="*/ 764382 h 1528764"/>
              <a:gd name="connsiteX3" fmla="*/ 4457699 w 4457700"/>
              <a:gd name="connsiteY3" fmla="*/ 764382 h 1528764"/>
              <a:gd name="connsiteX4" fmla="*/ 3693317 w 4457700"/>
              <a:gd name="connsiteY4" fmla="*/ 1528764 h 1528764"/>
              <a:gd name="connsiteX5" fmla="*/ 0 w 4457700"/>
              <a:gd name="connsiteY5" fmla="*/ 1528764 h 1528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57700" h="1528764">
                <a:moveTo>
                  <a:pt x="0" y="0"/>
                </a:moveTo>
                <a:lnTo>
                  <a:pt x="3693318" y="0"/>
                </a:lnTo>
                <a:cubicBezTo>
                  <a:pt x="4115475" y="0"/>
                  <a:pt x="4457700" y="342225"/>
                  <a:pt x="4457700" y="764382"/>
                </a:cubicBezTo>
                <a:lnTo>
                  <a:pt x="4457699" y="764382"/>
                </a:lnTo>
                <a:cubicBezTo>
                  <a:pt x="4457699" y="1186539"/>
                  <a:pt x="4115474" y="1528764"/>
                  <a:pt x="3693317" y="1528764"/>
                </a:cubicBezTo>
                <a:lnTo>
                  <a:pt x="0" y="1528764"/>
                </a:lnTo>
                <a:close/>
              </a:path>
            </a:pathLst>
          </a:custGeom>
          <a:solidFill>
            <a:srgbClr val="2F82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000"/>
              </a:lnSpc>
            </a:pPr>
            <a:endParaRPr lang="ru-RU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7092280" y="1215671"/>
            <a:ext cx="205172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3 762,7 </a:t>
            </a:r>
          </a:p>
          <a:p>
            <a:pPr algn="ctr">
              <a:lnSpc>
                <a:spcPts val="2000"/>
              </a:lnSpc>
            </a:pP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тыс. рублей</a:t>
            </a:r>
            <a:endParaRPr lang="ru-RU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Прямоугольник 38"/>
          <p:cNvSpPr>
            <a:spLocks noChangeArrowheads="1"/>
          </p:cNvSpPr>
          <p:nvPr/>
        </p:nvSpPr>
        <p:spPr bwMode="auto">
          <a:xfrm>
            <a:off x="3563888" y="1124744"/>
            <a:ext cx="2952328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7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МБУ ДО «Детская </a:t>
            </a:r>
          </a:p>
          <a:p>
            <a:pPr algn="ctr"/>
            <a:r>
              <a:rPr lang="ru-RU" sz="17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школа искусств</a:t>
            </a:r>
          </a:p>
          <a:p>
            <a:pPr algn="ctr"/>
            <a:r>
              <a:rPr lang="ru-RU" sz="17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им. М.Г. </a:t>
            </a:r>
            <a:r>
              <a:rPr lang="ru-RU" sz="17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Эрденко</a:t>
            </a:r>
            <a:r>
              <a:rPr lang="ru-RU" sz="17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№1»</a:t>
            </a:r>
            <a:endParaRPr lang="ru-RU" sz="17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任意多边形 11"/>
          <p:cNvSpPr/>
          <p:nvPr/>
        </p:nvSpPr>
        <p:spPr>
          <a:xfrm rot="10800000">
            <a:off x="6372200" y="3988467"/>
            <a:ext cx="2808311" cy="880692"/>
          </a:xfrm>
          <a:custGeom>
            <a:avLst/>
            <a:gdLst>
              <a:gd name="connsiteX0" fmla="*/ 0 w 4457700"/>
              <a:gd name="connsiteY0" fmla="*/ 0 h 1528764"/>
              <a:gd name="connsiteX1" fmla="*/ 3693318 w 4457700"/>
              <a:gd name="connsiteY1" fmla="*/ 0 h 1528764"/>
              <a:gd name="connsiteX2" fmla="*/ 4457700 w 4457700"/>
              <a:gd name="connsiteY2" fmla="*/ 764382 h 1528764"/>
              <a:gd name="connsiteX3" fmla="*/ 4457699 w 4457700"/>
              <a:gd name="connsiteY3" fmla="*/ 764382 h 1528764"/>
              <a:gd name="connsiteX4" fmla="*/ 3693317 w 4457700"/>
              <a:gd name="connsiteY4" fmla="*/ 1528764 h 1528764"/>
              <a:gd name="connsiteX5" fmla="*/ 0 w 4457700"/>
              <a:gd name="connsiteY5" fmla="*/ 1528764 h 1528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57700" h="1528764">
                <a:moveTo>
                  <a:pt x="0" y="0"/>
                </a:moveTo>
                <a:lnTo>
                  <a:pt x="3693318" y="0"/>
                </a:lnTo>
                <a:cubicBezTo>
                  <a:pt x="4115475" y="0"/>
                  <a:pt x="4457700" y="342225"/>
                  <a:pt x="4457700" y="764382"/>
                </a:cubicBezTo>
                <a:lnTo>
                  <a:pt x="4457699" y="764382"/>
                </a:lnTo>
                <a:cubicBezTo>
                  <a:pt x="4457699" y="1186539"/>
                  <a:pt x="4115474" y="1528764"/>
                  <a:pt x="3693317" y="1528764"/>
                </a:cubicBezTo>
                <a:lnTo>
                  <a:pt x="0" y="1528764"/>
                </a:lnTo>
                <a:close/>
              </a:path>
            </a:pathLst>
          </a:custGeom>
          <a:solidFill>
            <a:srgbClr val="2F82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000"/>
              </a:lnSpc>
            </a:pPr>
            <a:endParaRPr lang="ru-RU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7164288" y="4007385"/>
            <a:ext cx="197971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4 831,6 </a:t>
            </a:r>
          </a:p>
          <a:p>
            <a:pPr algn="ctr">
              <a:lnSpc>
                <a:spcPts val="2000"/>
              </a:lnSpc>
            </a:pP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тыс. рублей</a:t>
            </a:r>
            <a:endParaRPr lang="ru-RU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3923928" y="2109480"/>
            <a:ext cx="5040560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700"/>
              </a:lnSpc>
            </a:pPr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Домры, балалайки, концертный </a:t>
            </a:r>
          </a:p>
          <a:p>
            <a:pPr algn="ctr">
              <a:lnSpc>
                <a:spcPts val="1700"/>
              </a:lnSpc>
            </a:pPr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баян «Юпитер», 2 пианино </a:t>
            </a:r>
          </a:p>
          <a:p>
            <a:pPr algn="ctr">
              <a:lnSpc>
                <a:spcPts val="1700"/>
              </a:lnSpc>
            </a:pPr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«Николай Рубинштейн», электрогитара, саксофон, </a:t>
            </a:r>
          </a:p>
          <a:p>
            <a:pPr algn="ctr">
              <a:lnSpc>
                <a:spcPts val="1700"/>
              </a:lnSpc>
            </a:pPr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муфельная печь , 2 интерактивные доски, головные и радио микрофоны,  </a:t>
            </a:r>
            <a:r>
              <a:rPr lang="ru-RU" sz="1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звукоусилительная</a:t>
            </a:r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аппаратура, мебель, нотная литература</a:t>
            </a:r>
            <a:endParaRPr lang="ru-RU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3995936" y="4918809"/>
            <a:ext cx="5148064" cy="964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700"/>
              </a:lnSpc>
            </a:pPr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Концертный рояль «Михаил Глинка», концертный баян «АККО», мастеровая скрипка «Алексей Романов», современное звуковое оборудование, мебель и нотная литература</a:t>
            </a:r>
            <a:endParaRPr lang="ru-RU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827584" y="6418203"/>
            <a:ext cx="788436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b="1" dirty="0" smtClean="0"/>
              <a:t>УПРАВЛЕНИЕ КУЛЬТУРЫ АДМИНИСТРАЦИИ СТАРООСКОЛЬСКОГО ГОРОДСКОГО ОКРУГА</a:t>
            </a:r>
            <a:endParaRPr lang="ru-RU" sz="1500" b="1" dirty="0"/>
          </a:p>
        </p:txBody>
      </p:sp>
      <p:pic>
        <p:nvPicPr>
          <p:cNvPr id="10" name="Picture 2" descr="C:\РАБОТА\АРХИВ\МАТЕРИАЛЫ\лого\logo9-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6353944"/>
            <a:ext cx="482352" cy="482352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0" y="0"/>
            <a:ext cx="9144000" cy="1124744"/>
          </a:xfrm>
          <a:prstGeom prst="rect">
            <a:avLst/>
          </a:prstGeom>
          <a:solidFill>
            <a:srgbClr val="2F82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文本框 2"/>
          <p:cNvSpPr txBox="1"/>
          <p:nvPr/>
        </p:nvSpPr>
        <p:spPr>
          <a:xfrm>
            <a:off x="0" y="129406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zh-CN" sz="2700" b="1" dirty="0" smtClean="0">
                <a:solidFill>
                  <a:schemeClr val="bg1"/>
                </a:solidFill>
                <a:latin typeface="Arial" pitchFamily="34" charset="0"/>
                <a:ea typeface="Kozuka Gothic Pr6N M" panose="020B0700000000000000" pitchFamily="34" charset="-128"/>
                <a:cs typeface="Arial" pitchFamily="34" charset="0"/>
              </a:rPr>
              <a:t>ПРЕЗЕНТАЦИЯ ОБОРУДОВАНИЯ, МУЗЫКАЛЬНЫХ ИНСТРУМЕНТОВ И УЧЕБНОЙ ЛИТЕРАТУРЫ</a:t>
            </a:r>
          </a:p>
        </p:txBody>
      </p:sp>
      <p:sp>
        <p:nvSpPr>
          <p:cNvPr id="30" name="Прямоугольник 38"/>
          <p:cNvSpPr>
            <a:spLocks noChangeArrowheads="1"/>
          </p:cNvSpPr>
          <p:nvPr/>
        </p:nvSpPr>
        <p:spPr bwMode="auto">
          <a:xfrm>
            <a:off x="0" y="1353542"/>
            <a:ext cx="27718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МБУ ДО «Детская школа </a:t>
            </a: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искусств </a:t>
            </a:r>
            <a:r>
              <a:rPr lang="ru-RU" b="1" dirty="0" smtClean="0">
                <a:solidFill>
                  <a:schemeClr val="bg1"/>
                </a:solidFill>
              </a:rPr>
              <a:t>имени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М.Г</a:t>
            </a:r>
            <a:r>
              <a:rPr lang="ru-RU" b="1" dirty="0">
                <a:solidFill>
                  <a:schemeClr val="bg1"/>
                </a:solidFill>
              </a:rPr>
              <a:t>. </a:t>
            </a:r>
            <a:r>
              <a:rPr lang="ru-RU" b="1" dirty="0" err="1">
                <a:solidFill>
                  <a:schemeClr val="bg1"/>
                </a:solidFill>
              </a:rPr>
              <a:t>Эрденко</a:t>
            </a:r>
            <a:r>
              <a:rPr lang="ru-RU" b="1" dirty="0">
                <a:solidFill>
                  <a:schemeClr val="bg1"/>
                </a:solidFill>
              </a:rPr>
              <a:t> №1»</a:t>
            </a:r>
          </a:p>
        </p:txBody>
      </p:sp>
      <p:sp>
        <p:nvSpPr>
          <p:cNvPr id="31" name="任意多边形 11"/>
          <p:cNvSpPr/>
          <p:nvPr/>
        </p:nvSpPr>
        <p:spPr>
          <a:xfrm>
            <a:off x="0" y="2476300"/>
            <a:ext cx="2771799" cy="1240732"/>
          </a:xfrm>
          <a:custGeom>
            <a:avLst/>
            <a:gdLst>
              <a:gd name="connsiteX0" fmla="*/ 0 w 4457700"/>
              <a:gd name="connsiteY0" fmla="*/ 0 h 1528764"/>
              <a:gd name="connsiteX1" fmla="*/ 3693318 w 4457700"/>
              <a:gd name="connsiteY1" fmla="*/ 0 h 1528764"/>
              <a:gd name="connsiteX2" fmla="*/ 4457700 w 4457700"/>
              <a:gd name="connsiteY2" fmla="*/ 764382 h 1528764"/>
              <a:gd name="connsiteX3" fmla="*/ 4457699 w 4457700"/>
              <a:gd name="connsiteY3" fmla="*/ 764382 h 1528764"/>
              <a:gd name="connsiteX4" fmla="*/ 3693317 w 4457700"/>
              <a:gd name="connsiteY4" fmla="*/ 1528764 h 1528764"/>
              <a:gd name="connsiteX5" fmla="*/ 0 w 4457700"/>
              <a:gd name="connsiteY5" fmla="*/ 1528764 h 1528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57700" h="1528764">
                <a:moveTo>
                  <a:pt x="0" y="0"/>
                </a:moveTo>
                <a:lnTo>
                  <a:pt x="3693318" y="0"/>
                </a:lnTo>
                <a:cubicBezTo>
                  <a:pt x="4115475" y="0"/>
                  <a:pt x="4457700" y="342225"/>
                  <a:pt x="4457700" y="764382"/>
                </a:cubicBezTo>
                <a:lnTo>
                  <a:pt x="4457699" y="764382"/>
                </a:lnTo>
                <a:cubicBezTo>
                  <a:pt x="4457699" y="1186539"/>
                  <a:pt x="4115474" y="1528764"/>
                  <a:pt x="3693317" y="1528764"/>
                </a:cubicBezTo>
                <a:lnTo>
                  <a:pt x="0" y="1528764"/>
                </a:lnTo>
                <a:close/>
              </a:path>
            </a:pathLst>
          </a:custGeom>
          <a:solidFill>
            <a:srgbClr val="2F82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000"/>
              </a:lnSpc>
            </a:pPr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3 762,7 </a:t>
            </a:r>
          </a:p>
          <a:p>
            <a:pPr algn="ctr">
              <a:lnSpc>
                <a:spcPts val="2000"/>
              </a:lnSpc>
            </a:pP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тыс. рублей</a:t>
            </a:r>
            <a:endParaRPr lang="ru-RU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C:\Users\саня\Desktop\нац_проект\IMG_56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4005064"/>
            <a:ext cx="2968858" cy="1980000"/>
          </a:xfrm>
          <a:prstGeom prst="rect">
            <a:avLst/>
          </a:prstGeom>
          <a:noFill/>
        </p:spPr>
      </p:pic>
      <p:pic>
        <p:nvPicPr>
          <p:cNvPr id="2051" name="Picture 3" descr="C:\Users\саня\Desktop\нац_проект\IMG_56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832" y="1449000"/>
            <a:ext cx="2968858" cy="1980000"/>
          </a:xfrm>
          <a:prstGeom prst="rect">
            <a:avLst/>
          </a:prstGeom>
          <a:noFill/>
        </p:spPr>
      </p:pic>
      <p:pic>
        <p:nvPicPr>
          <p:cNvPr id="2052" name="Picture 4" descr="C:\Users\саня\Desktop\нац_проект\IMG_567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39646" y="1449000"/>
            <a:ext cx="2968858" cy="1980000"/>
          </a:xfrm>
          <a:prstGeom prst="rect">
            <a:avLst/>
          </a:prstGeom>
          <a:noFill/>
        </p:spPr>
      </p:pic>
      <p:pic>
        <p:nvPicPr>
          <p:cNvPr id="2054" name="Picture 6" descr="C:\Users\саня\Desktop\нац_проект\IMG_570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15786" y="4005064"/>
            <a:ext cx="2968858" cy="1980000"/>
          </a:xfrm>
          <a:prstGeom prst="rect">
            <a:avLst/>
          </a:prstGeom>
          <a:noFill/>
        </p:spPr>
      </p:pic>
      <p:pic>
        <p:nvPicPr>
          <p:cNvPr id="2" name="Picture 2" descr="C:\Users\саня\Desktop\нац_проект\IMG_570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4005064"/>
            <a:ext cx="2968858" cy="198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827584" y="6418203"/>
            <a:ext cx="788436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b="1" dirty="0" smtClean="0"/>
              <a:t>УПРАВЛЕНИЕ КУЛЬТУРЫ АДМИНИСТРАЦИИ СТАРООСКОЛЬСКОГО ГОРОДСКОГО ОКРУГА</a:t>
            </a:r>
            <a:endParaRPr lang="ru-RU" sz="1500" b="1" dirty="0"/>
          </a:p>
        </p:txBody>
      </p:sp>
      <p:pic>
        <p:nvPicPr>
          <p:cNvPr id="10" name="Picture 2" descr="C:\РАБОТА\АРХИВ\МАТЕРИАЛЫ\лого\logo9-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6353944"/>
            <a:ext cx="482352" cy="482352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0" y="0"/>
            <a:ext cx="9144000" cy="1124744"/>
          </a:xfrm>
          <a:prstGeom prst="rect">
            <a:avLst/>
          </a:prstGeom>
          <a:solidFill>
            <a:srgbClr val="2F82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Прямоугольник 38"/>
          <p:cNvSpPr>
            <a:spLocks noChangeArrowheads="1"/>
          </p:cNvSpPr>
          <p:nvPr/>
        </p:nvSpPr>
        <p:spPr bwMode="auto">
          <a:xfrm>
            <a:off x="6408712" y="1342509"/>
            <a:ext cx="2771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МБУ ДО «Детская музыкальная школа №5»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1" name="任意多边形 11"/>
          <p:cNvSpPr/>
          <p:nvPr/>
        </p:nvSpPr>
        <p:spPr>
          <a:xfrm rot="10800000">
            <a:off x="6408713" y="2188268"/>
            <a:ext cx="2771799" cy="1240732"/>
          </a:xfrm>
          <a:custGeom>
            <a:avLst/>
            <a:gdLst>
              <a:gd name="connsiteX0" fmla="*/ 0 w 4457700"/>
              <a:gd name="connsiteY0" fmla="*/ 0 h 1528764"/>
              <a:gd name="connsiteX1" fmla="*/ 3693318 w 4457700"/>
              <a:gd name="connsiteY1" fmla="*/ 0 h 1528764"/>
              <a:gd name="connsiteX2" fmla="*/ 4457700 w 4457700"/>
              <a:gd name="connsiteY2" fmla="*/ 764382 h 1528764"/>
              <a:gd name="connsiteX3" fmla="*/ 4457699 w 4457700"/>
              <a:gd name="connsiteY3" fmla="*/ 764382 h 1528764"/>
              <a:gd name="connsiteX4" fmla="*/ 3693317 w 4457700"/>
              <a:gd name="connsiteY4" fmla="*/ 1528764 h 1528764"/>
              <a:gd name="connsiteX5" fmla="*/ 0 w 4457700"/>
              <a:gd name="connsiteY5" fmla="*/ 1528764 h 1528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57700" h="1528764">
                <a:moveTo>
                  <a:pt x="0" y="0"/>
                </a:moveTo>
                <a:lnTo>
                  <a:pt x="3693318" y="0"/>
                </a:lnTo>
                <a:cubicBezTo>
                  <a:pt x="4115475" y="0"/>
                  <a:pt x="4457700" y="342225"/>
                  <a:pt x="4457700" y="764382"/>
                </a:cubicBezTo>
                <a:lnTo>
                  <a:pt x="4457699" y="764382"/>
                </a:lnTo>
                <a:cubicBezTo>
                  <a:pt x="4457699" y="1186539"/>
                  <a:pt x="4115474" y="1528764"/>
                  <a:pt x="3693317" y="1528764"/>
                </a:cubicBezTo>
                <a:lnTo>
                  <a:pt x="0" y="1528764"/>
                </a:lnTo>
                <a:close/>
              </a:path>
            </a:pathLst>
          </a:custGeom>
          <a:solidFill>
            <a:srgbClr val="2F82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000"/>
              </a:lnSpc>
            </a:pP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652120" y="2348880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ts val="4000"/>
              </a:lnSpc>
            </a:pPr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4 831,6 </a:t>
            </a:r>
          </a:p>
          <a:p>
            <a:pPr algn="ctr">
              <a:lnSpc>
                <a:spcPts val="2000"/>
              </a:lnSpc>
            </a:pP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тыс. рублей</a:t>
            </a:r>
            <a:endParaRPr lang="ru-RU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5" name="Picture 3" descr="C:\Users\саня\Desktop\нац_проект\5\Fabrika-Formatov2H8A6665.jpg"/>
          <p:cNvPicPr>
            <a:picLocks noChangeAspect="1" noChangeArrowheads="1"/>
          </p:cNvPicPr>
          <p:nvPr/>
        </p:nvPicPr>
        <p:blipFill>
          <a:blip r:embed="rId4" cstate="print"/>
          <a:srcRect l="16972" r="9698"/>
          <a:stretch>
            <a:fillRect/>
          </a:stretch>
        </p:blipFill>
        <p:spPr bwMode="auto">
          <a:xfrm>
            <a:off x="35496" y="4005064"/>
            <a:ext cx="2177912" cy="1980000"/>
          </a:xfrm>
          <a:prstGeom prst="rect">
            <a:avLst/>
          </a:prstGeom>
          <a:noFill/>
        </p:spPr>
      </p:pic>
      <p:sp>
        <p:nvSpPr>
          <p:cNvPr id="15" name="文本框 2"/>
          <p:cNvSpPr txBox="1"/>
          <p:nvPr/>
        </p:nvSpPr>
        <p:spPr>
          <a:xfrm>
            <a:off x="0" y="129406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zh-CN" sz="2700" b="1" dirty="0" smtClean="0">
                <a:solidFill>
                  <a:schemeClr val="bg1"/>
                </a:solidFill>
                <a:latin typeface="Arial" pitchFamily="34" charset="0"/>
                <a:ea typeface="Kozuka Gothic Pr6N M" panose="020B0700000000000000" pitchFamily="34" charset="-128"/>
                <a:cs typeface="Arial" pitchFamily="34" charset="0"/>
              </a:rPr>
              <a:t>ПРЕЗЕНТАЦИЯ ОБОРУДОВАНИЯ, МУЗЫКАЛЬНЫХ ИНСТРУМЕНТОВ И УЧЕБНОЙ ЛИТЕРАТУРЫ</a:t>
            </a:r>
          </a:p>
        </p:txBody>
      </p:sp>
      <p:pic>
        <p:nvPicPr>
          <p:cNvPr id="16" name="Picture 3" descr="C:\Users\Пользователь\Desktop\К коллегии 26.11.19\IMG_3419.JPG"/>
          <p:cNvPicPr>
            <a:picLocks noChangeAspect="1" noChangeArrowheads="1"/>
          </p:cNvPicPr>
          <p:nvPr/>
        </p:nvPicPr>
        <p:blipFill>
          <a:blip r:embed="rId5" cstate="print"/>
          <a:srcRect l="16409" r="8577"/>
          <a:stretch>
            <a:fillRect/>
          </a:stretch>
        </p:blipFill>
        <p:spPr bwMode="auto">
          <a:xfrm>
            <a:off x="4067944" y="1412776"/>
            <a:ext cx="2304256" cy="1980000"/>
          </a:xfrm>
          <a:prstGeom prst="rect">
            <a:avLst/>
          </a:prstGeom>
          <a:noFill/>
        </p:spPr>
      </p:pic>
      <p:pic>
        <p:nvPicPr>
          <p:cNvPr id="18" name="Picture 2" descr="C:\Users\Пользователь\Desktop\К коллегии 26.11.19\IMG_3421.JPG"/>
          <p:cNvPicPr>
            <a:picLocks noChangeAspect="1" noChangeArrowheads="1"/>
          </p:cNvPicPr>
          <p:nvPr/>
        </p:nvPicPr>
        <p:blipFill>
          <a:blip r:embed="rId6" cstate="print"/>
          <a:srcRect l="9698"/>
          <a:stretch>
            <a:fillRect/>
          </a:stretch>
        </p:blipFill>
        <p:spPr bwMode="auto">
          <a:xfrm>
            <a:off x="4572000" y="4005064"/>
            <a:ext cx="2681969" cy="1980000"/>
          </a:xfrm>
          <a:prstGeom prst="rect">
            <a:avLst/>
          </a:prstGeom>
          <a:noFill/>
        </p:spPr>
      </p:pic>
      <p:pic>
        <p:nvPicPr>
          <p:cNvPr id="19" name="Picture 2" descr="C:\Users\Пользователь\Desktop\К коллегии 26.11.19\IMG_3439.JPG"/>
          <p:cNvPicPr>
            <a:picLocks noChangeAspect="1" noChangeArrowheads="1"/>
          </p:cNvPicPr>
          <p:nvPr/>
        </p:nvPicPr>
        <p:blipFill>
          <a:blip r:embed="rId7" cstate="print"/>
          <a:srcRect r="-488"/>
          <a:stretch>
            <a:fillRect/>
          </a:stretch>
        </p:blipFill>
        <p:spPr bwMode="auto">
          <a:xfrm>
            <a:off x="2267744" y="4005064"/>
            <a:ext cx="2232248" cy="1980000"/>
          </a:xfrm>
          <a:prstGeom prst="rect">
            <a:avLst/>
          </a:prstGeom>
          <a:noFill/>
        </p:spPr>
      </p:pic>
      <p:pic>
        <p:nvPicPr>
          <p:cNvPr id="20" name="Picture 4" descr="C:\Users\Пользователь\Desktop\К коллегии 26.11.19\IMG_3423.JPG"/>
          <p:cNvPicPr>
            <a:picLocks noChangeAspect="1" noChangeArrowheads="1"/>
          </p:cNvPicPr>
          <p:nvPr/>
        </p:nvPicPr>
        <p:blipFill>
          <a:blip r:embed="rId8" cstate="print"/>
          <a:srcRect l="26670" r="13947"/>
          <a:stretch>
            <a:fillRect/>
          </a:stretch>
        </p:blipFill>
        <p:spPr bwMode="auto">
          <a:xfrm>
            <a:off x="7344816" y="4005064"/>
            <a:ext cx="1763688" cy="1980000"/>
          </a:xfrm>
          <a:prstGeom prst="rect">
            <a:avLst/>
          </a:prstGeom>
          <a:noFill/>
        </p:spPr>
      </p:pic>
      <p:pic>
        <p:nvPicPr>
          <p:cNvPr id="21" name="Picture 2" descr="C:\Users\Пользователь\Desktop\К коллегии 26.11.19\Рояль Михаил Глинка 1 шт.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77491" y="1412776"/>
            <a:ext cx="1418445" cy="1980000"/>
          </a:xfrm>
          <a:prstGeom prst="rect">
            <a:avLst/>
          </a:prstGeom>
          <a:noFill/>
        </p:spPr>
      </p:pic>
      <p:pic>
        <p:nvPicPr>
          <p:cNvPr id="23" name="Picture 8" descr="C:\Users\Пользователь\Desktop\К коллегии 26.11.19\фото Лена\Наушники студийные 1 шт.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496" y="1412776"/>
            <a:ext cx="2457999" cy="198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827584" y="6418203"/>
            <a:ext cx="788436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 smtClean="0">
                <a:latin typeface="Arial" pitchFamily="34" charset="0"/>
                <a:cs typeface="Arial" pitchFamily="34" charset="0"/>
              </a:rPr>
              <a:t>УПРАВЛЕНИЕ КУЛЬТУРЫ АДМИНИСТРАЦИИ СТАРООСКОЛЬСКОГО ГОРОДСКОГО ОКРУГА</a:t>
            </a:r>
            <a:endParaRPr lang="ru-RU" sz="13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Picture 2" descr="C:\РАБОТА\АРХИВ\МАТЕРИАЛЫ\лого\logo9-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6353944"/>
            <a:ext cx="482352" cy="482352"/>
          </a:xfrm>
          <a:prstGeom prst="rect">
            <a:avLst/>
          </a:prstGeom>
          <a:noFill/>
        </p:spPr>
      </p:pic>
      <p:sp>
        <p:nvSpPr>
          <p:cNvPr id="20" name="Прямоугольник 19"/>
          <p:cNvSpPr/>
          <p:nvPr/>
        </p:nvSpPr>
        <p:spPr>
          <a:xfrm>
            <a:off x="0" y="0"/>
            <a:ext cx="9144000" cy="1124744"/>
          </a:xfrm>
          <a:prstGeom prst="rect">
            <a:avLst/>
          </a:prstGeom>
          <a:solidFill>
            <a:srgbClr val="2F82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文本框 2"/>
          <p:cNvSpPr txBox="1"/>
          <p:nvPr/>
        </p:nvSpPr>
        <p:spPr>
          <a:xfrm>
            <a:off x="0" y="116632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zh-CN" sz="2700" b="1" dirty="0" smtClean="0">
                <a:solidFill>
                  <a:schemeClr val="bg1"/>
                </a:solidFill>
                <a:latin typeface="Arial" pitchFamily="34" charset="0"/>
                <a:ea typeface="Kozuka Gothic Pr6N M" panose="020B0700000000000000" pitchFamily="34" charset="-128"/>
                <a:cs typeface="Arial" pitchFamily="34" charset="0"/>
              </a:rPr>
              <a:t>МАСТЕР-КЛАССЫ И КОНЦЕРТЫ ВЕДУЩИХ РОССИЙСКИХ МУЗЫКАНТОВ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080120" y="3140968"/>
            <a:ext cx="32038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Екатерина </a:t>
            </a:r>
            <a:r>
              <a:rPr lang="ru-RU" sz="20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Мечетина</a:t>
            </a:r>
            <a:endParaRPr lang="ru-RU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" name="直接连接符 39"/>
          <p:cNvCxnSpPr/>
          <p:nvPr/>
        </p:nvCxnSpPr>
        <p:spPr>
          <a:xfrm>
            <a:off x="2339752" y="3573016"/>
            <a:ext cx="631033" cy="0"/>
          </a:xfrm>
          <a:prstGeom prst="line">
            <a:avLst/>
          </a:prstGeom>
          <a:ln w="31750" cap="rnd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40"/>
          <p:cNvCxnSpPr/>
          <p:nvPr/>
        </p:nvCxnSpPr>
        <p:spPr>
          <a:xfrm>
            <a:off x="0" y="3717032"/>
            <a:ext cx="5436096" cy="0"/>
          </a:xfrm>
          <a:prstGeom prst="line">
            <a:avLst/>
          </a:prstGeom>
          <a:ln w="31750" cap="rnd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39"/>
          <p:cNvCxnSpPr/>
          <p:nvPr/>
        </p:nvCxnSpPr>
        <p:spPr>
          <a:xfrm>
            <a:off x="2358209" y="3861048"/>
            <a:ext cx="631033" cy="0"/>
          </a:xfrm>
          <a:prstGeom prst="line">
            <a:avLst/>
          </a:prstGeom>
          <a:ln w="31750" cap="rnd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1080120" y="3861048"/>
            <a:ext cx="32038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Николай </a:t>
            </a:r>
            <a:r>
              <a:rPr lang="ru-RU" sz="20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Саченко</a:t>
            </a:r>
            <a:endParaRPr lang="ru-RU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C:\Users\саня\Desktop\коллегия_26.11\9d1fd9b044292883b3bd186fc271c4cd.jpg"/>
          <p:cNvPicPr>
            <a:picLocks noChangeAspect="1" noChangeArrowheads="1"/>
          </p:cNvPicPr>
          <p:nvPr/>
        </p:nvPicPr>
        <p:blipFill>
          <a:blip r:embed="rId4" cstate="print"/>
          <a:srcRect l="10562" t="6708" r="4472"/>
          <a:stretch>
            <a:fillRect/>
          </a:stretch>
        </p:blipFill>
        <p:spPr bwMode="auto">
          <a:xfrm>
            <a:off x="53130" y="1124744"/>
            <a:ext cx="2736304" cy="2002953"/>
          </a:xfrm>
          <a:prstGeom prst="rect">
            <a:avLst/>
          </a:prstGeom>
          <a:noFill/>
        </p:spPr>
      </p:pic>
      <p:pic>
        <p:nvPicPr>
          <p:cNvPr id="3075" name="Picture 3" descr="C:\Users\саня\Desktop\НА САЙТ\саченко\Николай Саченко.JPG"/>
          <p:cNvPicPr>
            <a:picLocks noChangeAspect="1" noChangeArrowheads="1"/>
          </p:cNvPicPr>
          <p:nvPr/>
        </p:nvPicPr>
        <p:blipFill>
          <a:blip r:embed="rId5" cstate="print"/>
          <a:srcRect l="7196" r="-1913"/>
          <a:stretch>
            <a:fillRect/>
          </a:stretch>
        </p:blipFill>
        <p:spPr bwMode="auto">
          <a:xfrm>
            <a:off x="72008" y="4293096"/>
            <a:ext cx="2843808" cy="2001600"/>
          </a:xfrm>
          <a:prstGeom prst="rect">
            <a:avLst/>
          </a:prstGeom>
          <a:noFill/>
        </p:spPr>
      </p:pic>
      <p:pic>
        <p:nvPicPr>
          <p:cNvPr id="3076" name="Picture 4" descr="C:\Users\саня\Desktop\НА САЙТ\саченко\Николай Саченко2.JPG"/>
          <p:cNvPicPr>
            <a:picLocks noChangeAspect="1" noChangeArrowheads="1"/>
          </p:cNvPicPr>
          <p:nvPr/>
        </p:nvPicPr>
        <p:blipFill>
          <a:blip r:embed="rId6" cstate="print"/>
          <a:srcRect r="16058"/>
          <a:stretch>
            <a:fillRect/>
          </a:stretch>
        </p:blipFill>
        <p:spPr bwMode="auto">
          <a:xfrm>
            <a:off x="2915816" y="4293096"/>
            <a:ext cx="2520280" cy="2001600"/>
          </a:xfrm>
          <a:prstGeom prst="rect">
            <a:avLst/>
          </a:prstGeom>
          <a:noFill/>
        </p:spPr>
      </p:pic>
      <p:pic>
        <p:nvPicPr>
          <p:cNvPr id="3077" name="Picture 5" descr="C:\Users\саня\Desktop\коллегия_26.11\2ac52f0d154ed78e7dfefb27cc8894ec.jpg"/>
          <p:cNvPicPr>
            <a:picLocks noChangeAspect="1" noChangeArrowheads="1"/>
          </p:cNvPicPr>
          <p:nvPr/>
        </p:nvPicPr>
        <p:blipFill>
          <a:blip r:embed="rId7" cstate="print"/>
          <a:srcRect l="4651" r="9302"/>
          <a:stretch>
            <a:fillRect/>
          </a:stretch>
        </p:blipFill>
        <p:spPr bwMode="auto">
          <a:xfrm>
            <a:off x="2861443" y="1111870"/>
            <a:ext cx="2574653" cy="2001600"/>
          </a:xfrm>
          <a:prstGeom prst="rect">
            <a:avLst/>
          </a:prstGeom>
          <a:noFill/>
        </p:spPr>
      </p:pic>
      <p:cxnSp>
        <p:nvCxnSpPr>
          <p:cNvPr id="22" name="直接连接符 40"/>
          <p:cNvCxnSpPr/>
          <p:nvPr/>
        </p:nvCxnSpPr>
        <p:spPr>
          <a:xfrm flipV="1">
            <a:off x="5652120" y="1268760"/>
            <a:ext cx="0" cy="4788024"/>
          </a:xfrm>
          <a:prstGeom prst="line">
            <a:avLst/>
          </a:prstGeom>
          <a:ln w="31750" cap="rnd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39"/>
          <p:cNvCxnSpPr/>
          <p:nvPr/>
        </p:nvCxnSpPr>
        <p:spPr>
          <a:xfrm rot="16200000">
            <a:off x="5480620" y="3744517"/>
            <a:ext cx="631033" cy="0"/>
          </a:xfrm>
          <a:prstGeom prst="line">
            <a:avLst/>
          </a:prstGeom>
          <a:ln w="31750" cap="rnd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39"/>
          <p:cNvCxnSpPr/>
          <p:nvPr/>
        </p:nvCxnSpPr>
        <p:spPr>
          <a:xfrm rot="16200000">
            <a:off x="5192588" y="3744517"/>
            <a:ext cx="631033" cy="0"/>
          </a:xfrm>
          <a:prstGeom prst="line">
            <a:avLst/>
          </a:prstGeom>
          <a:ln w="31750" cap="rnd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39"/>
          <p:cNvCxnSpPr/>
          <p:nvPr/>
        </p:nvCxnSpPr>
        <p:spPr>
          <a:xfrm>
            <a:off x="7236296" y="3861048"/>
            <a:ext cx="631033" cy="0"/>
          </a:xfrm>
          <a:prstGeom prst="line">
            <a:avLst/>
          </a:prstGeom>
          <a:ln w="31750" cap="rnd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39"/>
          <p:cNvCxnSpPr/>
          <p:nvPr/>
        </p:nvCxnSpPr>
        <p:spPr>
          <a:xfrm>
            <a:off x="7236296" y="3573016"/>
            <a:ext cx="631033" cy="0"/>
          </a:xfrm>
          <a:prstGeom prst="line">
            <a:avLst/>
          </a:prstGeom>
          <a:ln w="31750" cap="rnd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40"/>
          <p:cNvCxnSpPr/>
          <p:nvPr/>
        </p:nvCxnSpPr>
        <p:spPr>
          <a:xfrm>
            <a:off x="5868144" y="3717032"/>
            <a:ext cx="3275856" cy="0"/>
          </a:xfrm>
          <a:prstGeom prst="line">
            <a:avLst/>
          </a:prstGeom>
          <a:ln w="31750" cap="rnd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Прямоугольник 30"/>
          <p:cNvSpPr/>
          <p:nvPr/>
        </p:nvSpPr>
        <p:spPr>
          <a:xfrm>
            <a:off x="5940152" y="3140968"/>
            <a:ext cx="32038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Евгений Румянцев</a:t>
            </a:r>
            <a:endParaRPr lang="ru-RU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9" name="Picture 7" descr="C:\Users\саня\Desktop\коллегия_26.11\38853685a8a5164568557438625f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40152" y="1124744"/>
            <a:ext cx="3000900" cy="2001600"/>
          </a:xfrm>
          <a:prstGeom prst="rect">
            <a:avLst/>
          </a:prstGeom>
          <a:noFill/>
        </p:spPr>
      </p:pic>
      <p:pic>
        <p:nvPicPr>
          <p:cNvPr id="3080" name="Picture 8" descr="C:\Users\саня\Desktop\коллегия_26.11\35000948_255358581902620_5215626465411858432_n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72200" y="4005064"/>
            <a:ext cx="2148831" cy="21488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827584" y="6418203"/>
            <a:ext cx="788436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 smtClean="0">
                <a:latin typeface="Arial" pitchFamily="34" charset="0"/>
                <a:cs typeface="Arial" pitchFamily="34" charset="0"/>
              </a:rPr>
              <a:t>УПРАВЛЕНИЕ КУЛЬТУРЫ АДМИНИСТРАЦИИ СТАРООСКОЛЬСКОГО ГОРОДСКОГО ОКРУГА</a:t>
            </a:r>
            <a:endParaRPr lang="ru-RU" sz="13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Picture 2" descr="C:\РАБОТА\АРХИВ\МАТЕРИАЛЫ\лого\logo9-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6353944"/>
            <a:ext cx="482352" cy="482352"/>
          </a:xfrm>
          <a:prstGeom prst="rect">
            <a:avLst/>
          </a:prstGeom>
          <a:noFill/>
        </p:spPr>
      </p:pic>
      <p:sp>
        <p:nvSpPr>
          <p:cNvPr id="20" name="Прямоугольник 19"/>
          <p:cNvSpPr/>
          <p:nvPr/>
        </p:nvSpPr>
        <p:spPr>
          <a:xfrm>
            <a:off x="0" y="0"/>
            <a:ext cx="9144000" cy="1124744"/>
          </a:xfrm>
          <a:prstGeom prst="rect">
            <a:avLst/>
          </a:prstGeom>
          <a:solidFill>
            <a:srgbClr val="2F82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文本框 2"/>
          <p:cNvSpPr txBox="1"/>
          <p:nvPr/>
        </p:nvSpPr>
        <p:spPr>
          <a:xfrm>
            <a:off x="0" y="116632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zh-CN" sz="2700" b="1" dirty="0" smtClean="0">
                <a:solidFill>
                  <a:schemeClr val="bg1"/>
                </a:solidFill>
                <a:latin typeface="Arial" pitchFamily="34" charset="0"/>
                <a:ea typeface="Kozuka Gothic Pr6N M" panose="020B0700000000000000" pitchFamily="34" charset="-128"/>
                <a:cs typeface="Arial" pitchFamily="34" charset="0"/>
              </a:rPr>
              <a:t>V ВСЕРОССИЙСКИЙ КОНКУРС </a:t>
            </a:r>
          </a:p>
          <a:p>
            <a:pPr algn="ctr"/>
            <a:r>
              <a:rPr lang="ru-RU" altLang="zh-CN" sz="2700" b="1" dirty="0" smtClean="0">
                <a:solidFill>
                  <a:schemeClr val="bg1"/>
                </a:solidFill>
                <a:latin typeface="Arial" pitchFamily="34" charset="0"/>
                <a:ea typeface="Kozuka Gothic Pr6N M" panose="020B0700000000000000" pitchFamily="34" charset="-128"/>
                <a:cs typeface="Arial" pitchFamily="34" charset="0"/>
              </a:rPr>
              <a:t>«САМЫЙ ЧИТАЮЩИЙ РЕГИОН»</a:t>
            </a:r>
          </a:p>
        </p:txBody>
      </p:sp>
      <p:pic>
        <p:nvPicPr>
          <p:cNvPr id="1026" name="Picture 2" descr="C:\Users\саня\Desktop\коллегия_26.11\57557af3a3fff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627" y="1196752"/>
            <a:ext cx="5956545" cy="2160240"/>
          </a:xfrm>
          <a:prstGeom prst="rect">
            <a:avLst/>
          </a:prstGeom>
          <a:noFill/>
        </p:spPr>
      </p:pic>
      <p:sp>
        <p:nvSpPr>
          <p:cNvPr id="9" name="Rectangle 1310"/>
          <p:cNvSpPr>
            <a:spLocks noChangeArrowheads="1"/>
          </p:cNvSpPr>
          <p:nvPr/>
        </p:nvSpPr>
        <p:spPr bwMode="auto">
          <a:xfrm>
            <a:off x="251520" y="5013176"/>
            <a:ext cx="433387" cy="360363"/>
          </a:xfrm>
          <a:prstGeom prst="rect">
            <a:avLst/>
          </a:prstGeom>
          <a:solidFill>
            <a:srgbClr val="32101C"/>
          </a:solidFill>
          <a:ln w="9525">
            <a:solidFill>
              <a:srgbClr val="F3F3F6"/>
            </a:solidFill>
            <a:miter lim="800000"/>
            <a:headEnd/>
            <a:tailEnd/>
          </a:ln>
        </p:spPr>
        <p:txBody>
          <a:bodyPr/>
          <a:lstStyle/>
          <a:p>
            <a:endParaRPr lang="zh-CN" alt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1317"/>
          <p:cNvSpPr>
            <a:spLocks noChangeArrowheads="1"/>
          </p:cNvSpPr>
          <p:nvPr/>
        </p:nvSpPr>
        <p:spPr bwMode="auto">
          <a:xfrm>
            <a:off x="251520" y="4581128"/>
            <a:ext cx="433387" cy="360363"/>
          </a:xfrm>
          <a:prstGeom prst="rect">
            <a:avLst/>
          </a:prstGeom>
          <a:solidFill>
            <a:srgbClr val="E66C27"/>
          </a:solidFill>
          <a:ln w="9525">
            <a:solidFill>
              <a:srgbClr val="F3F3F6"/>
            </a:solidFill>
            <a:miter lim="800000"/>
            <a:headEnd/>
            <a:tailEnd/>
          </a:ln>
        </p:spPr>
        <p:txBody>
          <a:bodyPr/>
          <a:lstStyle/>
          <a:p>
            <a:endParaRPr lang="zh-CN" alt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304"/>
          <p:cNvSpPr>
            <a:spLocks noChangeArrowheads="1"/>
          </p:cNvSpPr>
          <p:nvPr/>
        </p:nvSpPr>
        <p:spPr bwMode="auto">
          <a:xfrm>
            <a:off x="251520" y="4149080"/>
            <a:ext cx="431800" cy="360363"/>
          </a:xfrm>
          <a:prstGeom prst="rect">
            <a:avLst/>
          </a:prstGeom>
          <a:solidFill>
            <a:srgbClr val="69B7A9"/>
          </a:solidFill>
          <a:ln w="9525">
            <a:solidFill>
              <a:srgbClr val="F3F3F6"/>
            </a:solidFill>
            <a:miter lim="800000"/>
            <a:headEnd/>
            <a:tailEnd/>
          </a:ln>
        </p:spPr>
        <p:txBody>
          <a:bodyPr/>
          <a:lstStyle/>
          <a:p>
            <a:endParaRPr lang="zh-CN" alt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317"/>
          <p:cNvSpPr>
            <a:spLocks noChangeArrowheads="1"/>
          </p:cNvSpPr>
          <p:nvPr/>
        </p:nvSpPr>
        <p:spPr bwMode="auto">
          <a:xfrm>
            <a:off x="251520" y="5445224"/>
            <a:ext cx="433387" cy="360363"/>
          </a:xfrm>
          <a:prstGeom prst="rect">
            <a:avLst/>
          </a:prstGeom>
          <a:solidFill>
            <a:srgbClr val="92D050"/>
          </a:solidFill>
          <a:ln w="9525">
            <a:solidFill>
              <a:srgbClr val="F3F3F6"/>
            </a:solidFill>
            <a:miter lim="800000"/>
            <a:headEnd/>
            <a:tailEnd/>
          </a:ln>
        </p:spPr>
        <p:txBody>
          <a:bodyPr/>
          <a:lstStyle/>
          <a:p>
            <a:endParaRPr lang="zh-CN" alt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27584" y="4149080"/>
            <a:ext cx="388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2015 год - Ульяновская область </a:t>
            </a:r>
            <a:endParaRPr lang="ru-R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27584" y="4581128"/>
            <a:ext cx="38665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2016 год - Воронежская область</a:t>
            </a:r>
            <a:endParaRPr lang="ru-R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27584" y="5013176"/>
            <a:ext cx="33287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2017 год - Санкт-Петербург </a:t>
            </a:r>
            <a:endParaRPr lang="ru-R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827584" y="5445224"/>
            <a:ext cx="3580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2018 год - Иркутская область </a:t>
            </a:r>
            <a:endParaRPr lang="ru-R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tangle 1317"/>
          <p:cNvSpPr>
            <a:spLocks noChangeArrowheads="1"/>
          </p:cNvSpPr>
          <p:nvPr/>
        </p:nvSpPr>
        <p:spPr bwMode="auto">
          <a:xfrm>
            <a:off x="251520" y="5876949"/>
            <a:ext cx="433387" cy="360363"/>
          </a:xfrm>
          <a:prstGeom prst="rect">
            <a:avLst/>
          </a:prstGeom>
          <a:solidFill>
            <a:srgbClr val="2F82BB"/>
          </a:solidFill>
          <a:ln w="9525">
            <a:solidFill>
              <a:srgbClr val="F3F3F6"/>
            </a:solidFill>
            <a:miter lim="800000"/>
            <a:headEnd/>
            <a:tailEnd/>
          </a:ln>
        </p:spPr>
        <p:txBody>
          <a:bodyPr/>
          <a:lstStyle/>
          <a:p>
            <a:endParaRPr lang="zh-CN" alt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827584" y="5867980"/>
            <a:ext cx="39485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2019 год - Белгородская область</a:t>
            </a:r>
            <a:endParaRPr lang="ru-R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Прямоугольник 23"/>
          <p:cNvSpPr>
            <a:spLocks noChangeArrowheads="1"/>
          </p:cNvSpPr>
          <p:nvPr/>
        </p:nvSpPr>
        <p:spPr bwMode="auto">
          <a:xfrm>
            <a:off x="0" y="3471778"/>
            <a:ext cx="6012160" cy="60529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Почётное звание </a:t>
            </a:r>
          </a:p>
          <a:p>
            <a:pPr algn="ctr">
              <a:lnSpc>
                <a:spcPts val="2000"/>
              </a:lnSpc>
            </a:pPr>
            <a:r>
              <a:rPr lang="ru-RU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«Литературный флагман России»</a:t>
            </a:r>
          </a:p>
        </p:txBody>
      </p:sp>
      <p:pic>
        <p:nvPicPr>
          <p:cNvPr id="1027" name="Picture 3" descr="C:\Users\саня\Desktop\коллегия_26.11\3e897757f55e6806d24a347c8b50423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1196752"/>
            <a:ext cx="2907071" cy="2147268"/>
          </a:xfrm>
          <a:prstGeom prst="rect">
            <a:avLst/>
          </a:prstGeom>
          <a:noFill/>
        </p:spPr>
      </p:pic>
      <p:pic>
        <p:nvPicPr>
          <p:cNvPr id="1028" name="Picture 4" descr="C:\Users\саня\Desktop\коллегия_26.11\fc5a59d0a2aba05b7e95f4447ff3599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6176" y="3429000"/>
            <a:ext cx="2908800" cy="2105479"/>
          </a:xfrm>
          <a:prstGeom prst="rect">
            <a:avLst/>
          </a:prstGeom>
          <a:noFill/>
        </p:spPr>
      </p:pic>
      <p:sp>
        <p:nvSpPr>
          <p:cNvPr id="26" name="Прямоугольник 25"/>
          <p:cNvSpPr/>
          <p:nvPr/>
        </p:nvSpPr>
        <p:spPr>
          <a:xfrm>
            <a:off x="6047656" y="5590981"/>
            <a:ext cx="30963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Награждение начальника управления культуры Белгородской области Константина Сергеевича Курганского</a:t>
            </a:r>
            <a:endParaRPr lang="ru-RU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任意多边形 62"/>
          <p:cNvSpPr>
            <a:spLocks noChangeArrowheads="1"/>
          </p:cNvSpPr>
          <p:nvPr/>
        </p:nvSpPr>
        <p:spPr bwMode="auto">
          <a:xfrm rot="16200000">
            <a:off x="1484562" y="3099345"/>
            <a:ext cx="1112837" cy="3290888"/>
          </a:xfrm>
          <a:custGeom>
            <a:avLst/>
            <a:gdLst>
              <a:gd name="connsiteX0" fmla="*/ 1428750 w 1430338"/>
              <a:gd name="connsiteY0" fmla="*/ 787400 h 3148013"/>
              <a:gd name="connsiteX1" fmla="*/ 1430338 w 1430338"/>
              <a:gd name="connsiteY1" fmla="*/ 787400 h 3148013"/>
              <a:gd name="connsiteX2" fmla="*/ 1430338 w 1430338"/>
              <a:gd name="connsiteY2" fmla="*/ 788988 h 3148013"/>
              <a:gd name="connsiteX3" fmla="*/ 1428750 w 1430338"/>
              <a:gd name="connsiteY3" fmla="*/ 788988 h 3148013"/>
              <a:gd name="connsiteX4" fmla="*/ 239712 w 1430338"/>
              <a:gd name="connsiteY4" fmla="*/ 0 h 3148013"/>
              <a:gd name="connsiteX5" fmla="*/ 260350 w 1430338"/>
              <a:gd name="connsiteY5" fmla="*/ 0 h 3148013"/>
              <a:gd name="connsiteX6" fmla="*/ 303212 w 1430338"/>
              <a:gd name="connsiteY6" fmla="*/ 0 h 3148013"/>
              <a:gd name="connsiteX7" fmla="*/ 303213 w 1430338"/>
              <a:gd name="connsiteY7" fmla="*/ 0 h 3148013"/>
              <a:gd name="connsiteX8" fmla="*/ 346075 w 1430338"/>
              <a:gd name="connsiteY8" fmla="*/ 0 h 3148013"/>
              <a:gd name="connsiteX9" fmla="*/ 392112 w 1430338"/>
              <a:gd name="connsiteY9" fmla="*/ 0 h 3148013"/>
              <a:gd name="connsiteX10" fmla="*/ 392113 w 1430338"/>
              <a:gd name="connsiteY10" fmla="*/ 0 h 3148013"/>
              <a:gd name="connsiteX11" fmla="*/ 434975 w 1430338"/>
              <a:gd name="connsiteY11" fmla="*/ 0 h 3148013"/>
              <a:gd name="connsiteX12" fmla="*/ 477837 w 1430338"/>
              <a:gd name="connsiteY12" fmla="*/ 0 h 3148013"/>
              <a:gd name="connsiteX13" fmla="*/ 477838 w 1430338"/>
              <a:gd name="connsiteY13" fmla="*/ 0 h 3148013"/>
              <a:gd name="connsiteX14" fmla="*/ 520700 w 1430338"/>
              <a:gd name="connsiteY14" fmla="*/ 0 h 3148013"/>
              <a:gd name="connsiteX15" fmla="*/ 563562 w 1430338"/>
              <a:gd name="connsiteY15" fmla="*/ 0 h 3148013"/>
              <a:gd name="connsiteX16" fmla="*/ 563563 w 1430338"/>
              <a:gd name="connsiteY16" fmla="*/ 0 h 3148013"/>
              <a:gd name="connsiteX17" fmla="*/ 606425 w 1430338"/>
              <a:gd name="connsiteY17" fmla="*/ 0 h 3148013"/>
              <a:gd name="connsiteX18" fmla="*/ 649287 w 1430338"/>
              <a:gd name="connsiteY18" fmla="*/ 0 h 3148013"/>
              <a:gd name="connsiteX19" fmla="*/ 649288 w 1430338"/>
              <a:gd name="connsiteY19" fmla="*/ 0 h 3148013"/>
              <a:gd name="connsiteX20" fmla="*/ 693737 w 1430338"/>
              <a:gd name="connsiteY20" fmla="*/ 0 h 3148013"/>
              <a:gd name="connsiteX21" fmla="*/ 738187 w 1430338"/>
              <a:gd name="connsiteY21" fmla="*/ 0 h 3148013"/>
              <a:gd name="connsiteX22" fmla="*/ 781050 w 1430338"/>
              <a:gd name="connsiteY22" fmla="*/ 0 h 3148013"/>
              <a:gd name="connsiteX23" fmla="*/ 823912 w 1430338"/>
              <a:gd name="connsiteY23" fmla="*/ 0 h 3148013"/>
              <a:gd name="connsiteX24" fmla="*/ 823913 w 1430338"/>
              <a:gd name="connsiteY24" fmla="*/ 0 h 3148013"/>
              <a:gd name="connsiteX25" fmla="*/ 866775 w 1430338"/>
              <a:gd name="connsiteY25" fmla="*/ 0 h 3148013"/>
              <a:gd name="connsiteX26" fmla="*/ 909637 w 1430338"/>
              <a:gd name="connsiteY26" fmla="*/ 0 h 3148013"/>
              <a:gd name="connsiteX27" fmla="*/ 909638 w 1430338"/>
              <a:gd name="connsiteY27" fmla="*/ 0 h 3148013"/>
              <a:gd name="connsiteX28" fmla="*/ 952500 w 1430338"/>
              <a:gd name="connsiteY28" fmla="*/ 0 h 3148013"/>
              <a:gd name="connsiteX29" fmla="*/ 990600 w 1430338"/>
              <a:gd name="connsiteY29" fmla="*/ 0 h 3148013"/>
              <a:gd name="connsiteX30" fmla="*/ 996950 w 1430338"/>
              <a:gd name="connsiteY30" fmla="*/ 0 h 3148013"/>
              <a:gd name="connsiteX31" fmla="*/ 1039812 w 1430338"/>
              <a:gd name="connsiteY31" fmla="*/ 4762 h 3148013"/>
              <a:gd name="connsiteX32" fmla="*/ 1039812 w 1430338"/>
              <a:gd name="connsiteY32" fmla="*/ 4762 h 3148013"/>
              <a:gd name="connsiteX33" fmla="*/ 1082675 w 1430338"/>
              <a:gd name="connsiteY33" fmla="*/ 15874 h 3148013"/>
              <a:gd name="connsiteX34" fmla="*/ 1082675 w 1430338"/>
              <a:gd name="connsiteY34" fmla="*/ 15875 h 3148013"/>
              <a:gd name="connsiteX35" fmla="*/ 1084262 w 1430338"/>
              <a:gd name="connsiteY35" fmla="*/ 15875 h 3148013"/>
              <a:gd name="connsiteX36" fmla="*/ 1125537 w 1430338"/>
              <a:gd name="connsiteY36" fmla="*/ 34925 h 3148013"/>
              <a:gd name="connsiteX37" fmla="*/ 1127125 w 1430338"/>
              <a:gd name="connsiteY37" fmla="*/ 36512 h 3148013"/>
              <a:gd name="connsiteX38" fmla="*/ 1127125 w 1430338"/>
              <a:gd name="connsiteY38" fmla="*/ 36512 h 3148013"/>
              <a:gd name="connsiteX39" fmla="*/ 1160463 w 1430338"/>
              <a:gd name="connsiteY39" fmla="*/ 60324 h 3148013"/>
              <a:gd name="connsiteX40" fmla="*/ 1169988 w 1430338"/>
              <a:gd name="connsiteY40" fmla="*/ 71437 h 3148013"/>
              <a:gd name="connsiteX41" fmla="*/ 1169988 w 1430338"/>
              <a:gd name="connsiteY41" fmla="*/ 71438 h 3148013"/>
              <a:gd name="connsiteX42" fmla="*/ 1189037 w 1430338"/>
              <a:gd name="connsiteY42" fmla="*/ 92074 h 3148013"/>
              <a:gd name="connsiteX43" fmla="*/ 1211262 w 1430338"/>
              <a:gd name="connsiteY43" fmla="*/ 128587 h 3148013"/>
              <a:gd name="connsiteX44" fmla="*/ 1212850 w 1430338"/>
              <a:gd name="connsiteY44" fmla="*/ 131762 h 3148013"/>
              <a:gd name="connsiteX45" fmla="*/ 1225550 w 1430338"/>
              <a:gd name="connsiteY45" fmla="*/ 166687 h 3148013"/>
              <a:gd name="connsiteX46" fmla="*/ 1230312 w 1430338"/>
              <a:gd name="connsiteY46" fmla="*/ 209549 h 3148013"/>
              <a:gd name="connsiteX47" fmla="*/ 1230312 w 1430338"/>
              <a:gd name="connsiteY47" fmla="*/ 617537 h 3148013"/>
              <a:gd name="connsiteX48" fmla="*/ 1255713 w 1430338"/>
              <a:gd name="connsiteY48" fmla="*/ 636587 h 3148013"/>
              <a:gd name="connsiteX49" fmla="*/ 1255713 w 1430338"/>
              <a:gd name="connsiteY49" fmla="*/ 636588 h 3148013"/>
              <a:gd name="connsiteX50" fmla="*/ 1300162 w 1430338"/>
              <a:gd name="connsiteY50" fmla="*/ 669924 h 3148013"/>
              <a:gd name="connsiteX51" fmla="*/ 1300162 w 1430338"/>
              <a:gd name="connsiteY51" fmla="*/ 669925 h 3148013"/>
              <a:gd name="connsiteX52" fmla="*/ 1343025 w 1430338"/>
              <a:gd name="connsiteY52" fmla="*/ 703262 h 3148013"/>
              <a:gd name="connsiteX53" fmla="*/ 1343025 w 1430338"/>
              <a:gd name="connsiteY53" fmla="*/ 703262 h 3148013"/>
              <a:gd name="connsiteX54" fmla="*/ 1385888 w 1430338"/>
              <a:gd name="connsiteY54" fmla="*/ 735012 h 3148013"/>
              <a:gd name="connsiteX55" fmla="*/ 1385888 w 1430338"/>
              <a:gd name="connsiteY55" fmla="*/ 735013 h 3148013"/>
              <a:gd name="connsiteX56" fmla="*/ 1412875 w 1430338"/>
              <a:gd name="connsiteY56" fmla="*/ 755649 h 3148013"/>
              <a:gd name="connsiteX57" fmla="*/ 1425575 w 1430338"/>
              <a:gd name="connsiteY57" fmla="*/ 769937 h 3148013"/>
              <a:gd name="connsiteX58" fmla="*/ 1428750 w 1430338"/>
              <a:gd name="connsiteY58" fmla="*/ 787399 h 3148013"/>
              <a:gd name="connsiteX59" fmla="*/ 1425575 w 1430338"/>
              <a:gd name="connsiteY59" fmla="*/ 803275 h 3148013"/>
              <a:gd name="connsiteX60" fmla="*/ 1412875 w 1430338"/>
              <a:gd name="connsiteY60" fmla="*/ 817562 h 3148013"/>
              <a:gd name="connsiteX61" fmla="*/ 1385888 w 1430338"/>
              <a:gd name="connsiteY61" fmla="*/ 836611 h 3148013"/>
              <a:gd name="connsiteX62" fmla="*/ 1385888 w 1430338"/>
              <a:gd name="connsiteY62" fmla="*/ 836612 h 3148013"/>
              <a:gd name="connsiteX63" fmla="*/ 1343025 w 1430338"/>
              <a:gd name="connsiteY63" fmla="*/ 871537 h 3148013"/>
              <a:gd name="connsiteX64" fmla="*/ 1343025 w 1430338"/>
              <a:gd name="connsiteY64" fmla="*/ 871538 h 3148013"/>
              <a:gd name="connsiteX65" fmla="*/ 1300162 w 1430338"/>
              <a:gd name="connsiteY65" fmla="*/ 904875 h 3148013"/>
              <a:gd name="connsiteX66" fmla="*/ 1255713 w 1430338"/>
              <a:gd name="connsiteY66" fmla="*/ 936624 h 3148013"/>
              <a:gd name="connsiteX67" fmla="*/ 1255713 w 1430338"/>
              <a:gd name="connsiteY67" fmla="*/ 936625 h 3148013"/>
              <a:gd name="connsiteX68" fmla="*/ 1230312 w 1430338"/>
              <a:gd name="connsiteY68" fmla="*/ 955675 h 3148013"/>
              <a:gd name="connsiteX69" fmla="*/ 1230312 w 1430338"/>
              <a:gd name="connsiteY69" fmla="*/ 2940050 h 3148013"/>
              <a:gd name="connsiteX70" fmla="*/ 1225550 w 1430338"/>
              <a:gd name="connsiteY70" fmla="*/ 2982913 h 3148013"/>
              <a:gd name="connsiteX71" fmla="*/ 1212850 w 1430338"/>
              <a:gd name="connsiteY71" fmla="*/ 3016250 h 3148013"/>
              <a:gd name="connsiteX72" fmla="*/ 1211262 w 1430338"/>
              <a:gd name="connsiteY72" fmla="*/ 3021013 h 3148013"/>
              <a:gd name="connsiteX73" fmla="*/ 1189037 w 1430338"/>
              <a:gd name="connsiteY73" fmla="*/ 3055938 h 3148013"/>
              <a:gd name="connsiteX74" fmla="*/ 1169988 w 1430338"/>
              <a:gd name="connsiteY74" fmla="*/ 3076574 h 3148013"/>
              <a:gd name="connsiteX75" fmla="*/ 1169988 w 1430338"/>
              <a:gd name="connsiteY75" fmla="*/ 3076575 h 3148013"/>
              <a:gd name="connsiteX76" fmla="*/ 1160463 w 1430338"/>
              <a:gd name="connsiteY76" fmla="*/ 3087688 h 3148013"/>
              <a:gd name="connsiteX77" fmla="*/ 1127125 w 1430338"/>
              <a:gd name="connsiteY77" fmla="*/ 3111500 h 3148013"/>
              <a:gd name="connsiteX78" fmla="*/ 1127125 w 1430338"/>
              <a:gd name="connsiteY78" fmla="*/ 3111501 h 3148013"/>
              <a:gd name="connsiteX79" fmla="*/ 1125537 w 1430338"/>
              <a:gd name="connsiteY79" fmla="*/ 3113088 h 3148013"/>
              <a:gd name="connsiteX80" fmla="*/ 1084262 w 1430338"/>
              <a:gd name="connsiteY80" fmla="*/ 3132138 h 3148013"/>
              <a:gd name="connsiteX81" fmla="*/ 1082675 w 1430338"/>
              <a:gd name="connsiteY81" fmla="*/ 3132138 h 3148013"/>
              <a:gd name="connsiteX82" fmla="*/ 1082675 w 1430338"/>
              <a:gd name="connsiteY82" fmla="*/ 3132137 h 3148013"/>
              <a:gd name="connsiteX83" fmla="*/ 1039813 w 1430338"/>
              <a:gd name="connsiteY83" fmla="*/ 3144837 h 3148013"/>
              <a:gd name="connsiteX84" fmla="*/ 1039813 w 1430338"/>
              <a:gd name="connsiteY84" fmla="*/ 3144838 h 3148013"/>
              <a:gd name="connsiteX85" fmla="*/ 996950 w 1430338"/>
              <a:gd name="connsiteY85" fmla="*/ 3148013 h 3148013"/>
              <a:gd name="connsiteX86" fmla="*/ 990600 w 1430338"/>
              <a:gd name="connsiteY86" fmla="*/ 3148013 h 3148013"/>
              <a:gd name="connsiteX87" fmla="*/ 952500 w 1430338"/>
              <a:gd name="connsiteY87" fmla="*/ 3148013 h 3148013"/>
              <a:gd name="connsiteX88" fmla="*/ 909638 w 1430338"/>
              <a:gd name="connsiteY88" fmla="*/ 3148013 h 3148013"/>
              <a:gd name="connsiteX89" fmla="*/ 909637 w 1430338"/>
              <a:gd name="connsiteY89" fmla="*/ 3148013 h 3148013"/>
              <a:gd name="connsiteX90" fmla="*/ 866775 w 1430338"/>
              <a:gd name="connsiteY90" fmla="*/ 3148013 h 3148013"/>
              <a:gd name="connsiteX91" fmla="*/ 823913 w 1430338"/>
              <a:gd name="connsiteY91" fmla="*/ 3148013 h 3148013"/>
              <a:gd name="connsiteX92" fmla="*/ 823912 w 1430338"/>
              <a:gd name="connsiteY92" fmla="*/ 3148013 h 3148013"/>
              <a:gd name="connsiteX93" fmla="*/ 781050 w 1430338"/>
              <a:gd name="connsiteY93" fmla="*/ 3148013 h 3148013"/>
              <a:gd name="connsiteX94" fmla="*/ 738187 w 1430338"/>
              <a:gd name="connsiteY94" fmla="*/ 3148013 h 3148013"/>
              <a:gd name="connsiteX95" fmla="*/ 693737 w 1430338"/>
              <a:gd name="connsiteY95" fmla="*/ 3148013 h 3148013"/>
              <a:gd name="connsiteX96" fmla="*/ 649288 w 1430338"/>
              <a:gd name="connsiteY96" fmla="*/ 3148013 h 3148013"/>
              <a:gd name="connsiteX97" fmla="*/ 649287 w 1430338"/>
              <a:gd name="connsiteY97" fmla="*/ 3148013 h 3148013"/>
              <a:gd name="connsiteX98" fmla="*/ 606425 w 1430338"/>
              <a:gd name="connsiteY98" fmla="*/ 3148013 h 3148013"/>
              <a:gd name="connsiteX99" fmla="*/ 563563 w 1430338"/>
              <a:gd name="connsiteY99" fmla="*/ 3148013 h 3148013"/>
              <a:gd name="connsiteX100" fmla="*/ 563562 w 1430338"/>
              <a:gd name="connsiteY100" fmla="*/ 3148013 h 3148013"/>
              <a:gd name="connsiteX101" fmla="*/ 520700 w 1430338"/>
              <a:gd name="connsiteY101" fmla="*/ 3148013 h 3148013"/>
              <a:gd name="connsiteX102" fmla="*/ 477838 w 1430338"/>
              <a:gd name="connsiteY102" fmla="*/ 3148013 h 3148013"/>
              <a:gd name="connsiteX103" fmla="*/ 477837 w 1430338"/>
              <a:gd name="connsiteY103" fmla="*/ 3148013 h 3148013"/>
              <a:gd name="connsiteX104" fmla="*/ 434975 w 1430338"/>
              <a:gd name="connsiteY104" fmla="*/ 3148013 h 3148013"/>
              <a:gd name="connsiteX105" fmla="*/ 392113 w 1430338"/>
              <a:gd name="connsiteY105" fmla="*/ 3148013 h 3148013"/>
              <a:gd name="connsiteX106" fmla="*/ 392112 w 1430338"/>
              <a:gd name="connsiteY106" fmla="*/ 3148013 h 3148013"/>
              <a:gd name="connsiteX107" fmla="*/ 346075 w 1430338"/>
              <a:gd name="connsiteY107" fmla="*/ 3148013 h 3148013"/>
              <a:gd name="connsiteX108" fmla="*/ 303213 w 1430338"/>
              <a:gd name="connsiteY108" fmla="*/ 3148013 h 3148013"/>
              <a:gd name="connsiteX109" fmla="*/ 303212 w 1430338"/>
              <a:gd name="connsiteY109" fmla="*/ 3148013 h 3148013"/>
              <a:gd name="connsiteX110" fmla="*/ 260350 w 1430338"/>
              <a:gd name="connsiteY110" fmla="*/ 3148013 h 3148013"/>
              <a:gd name="connsiteX111" fmla="*/ 239712 w 1430338"/>
              <a:gd name="connsiteY111" fmla="*/ 3148013 h 3148013"/>
              <a:gd name="connsiteX112" fmla="*/ 217487 w 1430338"/>
              <a:gd name="connsiteY112" fmla="*/ 3146426 h 3148013"/>
              <a:gd name="connsiteX113" fmla="*/ 217487 w 1430338"/>
              <a:gd name="connsiteY113" fmla="*/ 3146425 h 3148013"/>
              <a:gd name="connsiteX114" fmla="*/ 192087 w 1430338"/>
              <a:gd name="connsiteY114" fmla="*/ 3144838 h 3148013"/>
              <a:gd name="connsiteX115" fmla="*/ 174625 w 1430338"/>
              <a:gd name="connsiteY115" fmla="*/ 3140075 h 3148013"/>
              <a:gd name="connsiteX116" fmla="*/ 146049 w 1430338"/>
              <a:gd name="connsiteY116" fmla="*/ 3132138 h 3148013"/>
              <a:gd name="connsiteX117" fmla="*/ 131762 w 1430338"/>
              <a:gd name="connsiteY117" fmla="*/ 3124200 h 3148013"/>
              <a:gd name="connsiteX118" fmla="*/ 131762 w 1430338"/>
              <a:gd name="connsiteY118" fmla="*/ 3124200 h 3148013"/>
              <a:gd name="connsiteX119" fmla="*/ 106362 w 1430338"/>
              <a:gd name="connsiteY119" fmla="*/ 3113088 h 3148013"/>
              <a:gd name="connsiteX120" fmla="*/ 88900 w 1430338"/>
              <a:gd name="connsiteY120" fmla="*/ 3100388 h 3148013"/>
              <a:gd name="connsiteX121" fmla="*/ 88900 w 1430338"/>
              <a:gd name="connsiteY121" fmla="*/ 3100387 h 3148013"/>
              <a:gd name="connsiteX122" fmla="*/ 71437 w 1430338"/>
              <a:gd name="connsiteY122" fmla="*/ 3087687 h 3148013"/>
              <a:gd name="connsiteX123" fmla="*/ 44450 w 1430338"/>
              <a:gd name="connsiteY123" fmla="*/ 3059112 h 3148013"/>
              <a:gd name="connsiteX124" fmla="*/ 41275 w 1430338"/>
              <a:gd name="connsiteY124" fmla="*/ 3055937 h 3148013"/>
              <a:gd name="connsiteX125" fmla="*/ 19050 w 1430338"/>
              <a:gd name="connsiteY125" fmla="*/ 3021012 h 3148013"/>
              <a:gd name="connsiteX126" fmla="*/ 4762 w 1430338"/>
              <a:gd name="connsiteY126" fmla="*/ 2982912 h 3148013"/>
              <a:gd name="connsiteX127" fmla="*/ 0 w 1430338"/>
              <a:gd name="connsiteY127" fmla="*/ 2940050 h 3148013"/>
              <a:gd name="connsiteX128" fmla="*/ 0 w 1430338"/>
              <a:gd name="connsiteY128" fmla="*/ 209549 h 3148013"/>
              <a:gd name="connsiteX129" fmla="*/ 4762 w 1430338"/>
              <a:gd name="connsiteY129" fmla="*/ 166687 h 3148013"/>
              <a:gd name="connsiteX130" fmla="*/ 19050 w 1430338"/>
              <a:gd name="connsiteY130" fmla="*/ 128587 h 3148013"/>
              <a:gd name="connsiteX131" fmla="*/ 41275 w 1430338"/>
              <a:gd name="connsiteY131" fmla="*/ 92074 h 3148013"/>
              <a:gd name="connsiteX132" fmla="*/ 44450 w 1430338"/>
              <a:gd name="connsiteY132" fmla="*/ 90487 h 3148013"/>
              <a:gd name="connsiteX133" fmla="*/ 71437 w 1430338"/>
              <a:gd name="connsiteY133" fmla="*/ 60324 h 3148013"/>
              <a:gd name="connsiteX134" fmla="*/ 88900 w 1430338"/>
              <a:gd name="connsiteY134" fmla="*/ 49212 h 3148013"/>
              <a:gd name="connsiteX135" fmla="*/ 88900 w 1430338"/>
              <a:gd name="connsiteY135" fmla="*/ 49212 h 3148013"/>
              <a:gd name="connsiteX136" fmla="*/ 106362 w 1430338"/>
              <a:gd name="connsiteY136" fmla="*/ 34925 h 3148013"/>
              <a:gd name="connsiteX137" fmla="*/ 131762 w 1430338"/>
              <a:gd name="connsiteY137" fmla="*/ 25400 h 3148013"/>
              <a:gd name="connsiteX138" fmla="*/ 131762 w 1430338"/>
              <a:gd name="connsiteY138" fmla="*/ 25400 h 3148013"/>
              <a:gd name="connsiteX139" fmla="*/ 146049 w 1430338"/>
              <a:gd name="connsiteY139" fmla="*/ 15875 h 3148013"/>
              <a:gd name="connsiteX140" fmla="*/ 174625 w 1430338"/>
              <a:gd name="connsiteY140" fmla="*/ 9525 h 3148013"/>
              <a:gd name="connsiteX141" fmla="*/ 192087 w 1430338"/>
              <a:gd name="connsiteY141" fmla="*/ 4762 h 3148013"/>
              <a:gd name="connsiteX142" fmla="*/ 217487 w 1430338"/>
              <a:gd name="connsiteY142" fmla="*/ 3175 h 3148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1430338" h="3148013">
                <a:moveTo>
                  <a:pt x="1428750" y="787400"/>
                </a:moveTo>
                <a:lnTo>
                  <a:pt x="1430338" y="787400"/>
                </a:lnTo>
                <a:lnTo>
                  <a:pt x="1430338" y="788988"/>
                </a:lnTo>
                <a:lnTo>
                  <a:pt x="1428750" y="788988"/>
                </a:lnTo>
                <a:close/>
                <a:moveTo>
                  <a:pt x="239712" y="0"/>
                </a:moveTo>
                <a:lnTo>
                  <a:pt x="260350" y="0"/>
                </a:lnTo>
                <a:lnTo>
                  <a:pt x="303212" y="0"/>
                </a:lnTo>
                <a:lnTo>
                  <a:pt x="303213" y="0"/>
                </a:lnTo>
                <a:lnTo>
                  <a:pt x="346075" y="0"/>
                </a:lnTo>
                <a:lnTo>
                  <a:pt x="392112" y="0"/>
                </a:lnTo>
                <a:lnTo>
                  <a:pt x="392113" y="0"/>
                </a:lnTo>
                <a:lnTo>
                  <a:pt x="434975" y="0"/>
                </a:lnTo>
                <a:lnTo>
                  <a:pt x="477837" y="0"/>
                </a:lnTo>
                <a:lnTo>
                  <a:pt x="477838" y="0"/>
                </a:lnTo>
                <a:lnTo>
                  <a:pt x="520700" y="0"/>
                </a:lnTo>
                <a:lnTo>
                  <a:pt x="563562" y="0"/>
                </a:lnTo>
                <a:lnTo>
                  <a:pt x="563563" y="0"/>
                </a:lnTo>
                <a:lnTo>
                  <a:pt x="606425" y="0"/>
                </a:lnTo>
                <a:lnTo>
                  <a:pt x="649287" y="0"/>
                </a:lnTo>
                <a:lnTo>
                  <a:pt x="649288" y="0"/>
                </a:lnTo>
                <a:lnTo>
                  <a:pt x="693737" y="0"/>
                </a:lnTo>
                <a:lnTo>
                  <a:pt x="738187" y="0"/>
                </a:lnTo>
                <a:lnTo>
                  <a:pt x="781050" y="0"/>
                </a:lnTo>
                <a:lnTo>
                  <a:pt x="823912" y="0"/>
                </a:lnTo>
                <a:lnTo>
                  <a:pt x="823913" y="0"/>
                </a:lnTo>
                <a:lnTo>
                  <a:pt x="866775" y="0"/>
                </a:lnTo>
                <a:lnTo>
                  <a:pt x="909637" y="0"/>
                </a:lnTo>
                <a:lnTo>
                  <a:pt x="909638" y="0"/>
                </a:lnTo>
                <a:lnTo>
                  <a:pt x="952500" y="0"/>
                </a:lnTo>
                <a:lnTo>
                  <a:pt x="990600" y="0"/>
                </a:lnTo>
                <a:lnTo>
                  <a:pt x="996950" y="0"/>
                </a:lnTo>
                <a:lnTo>
                  <a:pt x="1039812" y="4762"/>
                </a:lnTo>
                <a:lnTo>
                  <a:pt x="1039812" y="4762"/>
                </a:lnTo>
                <a:lnTo>
                  <a:pt x="1082675" y="15874"/>
                </a:lnTo>
                <a:lnTo>
                  <a:pt x="1082675" y="15875"/>
                </a:lnTo>
                <a:lnTo>
                  <a:pt x="1084262" y="15875"/>
                </a:lnTo>
                <a:lnTo>
                  <a:pt x="1125537" y="34925"/>
                </a:lnTo>
                <a:lnTo>
                  <a:pt x="1127125" y="36512"/>
                </a:lnTo>
                <a:lnTo>
                  <a:pt x="1127125" y="36512"/>
                </a:lnTo>
                <a:lnTo>
                  <a:pt x="1160463" y="60324"/>
                </a:lnTo>
                <a:lnTo>
                  <a:pt x="1169988" y="71437"/>
                </a:lnTo>
                <a:lnTo>
                  <a:pt x="1169988" y="71438"/>
                </a:lnTo>
                <a:lnTo>
                  <a:pt x="1189037" y="92074"/>
                </a:lnTo>
                <a:lnTo>
                  <a:pt x="1211262" y="128587"/>
                </a:lnTo>
                <a:lnTo>
                  <a:pt x="1212850" y="131762"/>
                </a:lnTo>
                <a:lnTo>
                  <a:pt x="1225550" y="166687"/>
                </a:lnTo>
                <a:lnTo>
                  <a:pt x="1230312" y="209549"/>
                </a:lnTo>
                <a:lnTo>
                  <a:pt x="1230312" y="617537"/>
                </a:lnTo>
                <a:lnTo>
                  <a:pt x="1255713" y="636587"/>
                </a:lnTo>
                <a:lnTo>
                  <a:pt x="1255713" y="636588"/>
                </a:lnTo>
                <a:lnTo>
                  <a:pt x="1300162" y="669924"/>
                </a:lnTo>
                <a:lnTo>
                  <a:pt x="1300162" y="669925"/>
                </a:lnTo>
                <a:lnTo>
                  <a:pt x="1343025" y="703262"/>
                </a:lnTo>
                <a:lnTo>
                  <a:pt x="1343025" y="703262"/>
                </a:lnTo>
                <a:lnTo>
                  <a:pt x="1385888" y="735012"/>
                </a:lnTo>
                <a:lnTo>
                  <a:pt x="1385888" y="735013"/>
                </a:lnTo>
                <a:lnTo>
                  <a:pt x="1412875" y="755649"/>
                </a:lnTo>
                <a:lnTo>
                  <a:pt x="1425575" y="769937"/>
                </a:lnTo>
                <a:lnTo>
                  <a:pt x="1428750" y="787399"/>
                </a:lnTo>
                <a:lnTo>
                  <a:pt x="1425575" y="803275"/>
                </a:lnTo>
                <a:lnTo>
                  <a:pt x="1412875" y="817562"/>
                </a:lnTo>
                <a:lnTo>
                  <a:pt x="1385888" y="836611"/>
                </a:lnTo>
                <a:lnTo>
                  <a:pt x="1385888" y="836612"/>
                </a:lnTo>
                <a:lnTo>
                  <a:pt x="1343025" y="871537"/>
                </a:lnTo>
                <a:lnTo>
                  <a:pt x="1343025" y="871538"/>
                </a:lnTo>
                <a:lnTo>
                  <a:pt x="1300162" y="904875"/>
                </a:lnTo>
                <a:lnTo>
                  <a:pt x="1255713" y="936624"/>
                </a:lnTo>
                <a:lnTo>
                  <a:pt x="1255713" y="936625"/>
                </a:lnTo>
                <a:lnTo>
                  <a:pt x="1230312" y="955675"/>
                </a:lnTo>
                <a:lnTo>
                  <a:pt x="1230312" y="2940050"/>
                </a:lnTo>
                <a:lnTo>
                  <a:pt x="1225550" y="2982913"/>
                </a:lnTo>
                <a:lnTo>
                  <a:pt x="1212850" y="3016250"/>
                </a:lnTo>
                <a:lnTo>
                  <a:pt x="1211262" y="3021013"/>
                </a:lnTo>
                <a:lnTo>
                  <a:pt x="1189037" y="3055938"/>
                </a:lnTo>
                <a:lnTo>
                  <a:pt x="1169988" y="3076574"/>
                </a:lnTo>
                <a:lnTo>
                  <a:pt x="1169988" y="3076575"/>
                </a:lnTo>
                <a:lnTo>
                  <a:pt x="1160463" y="3087688"/>
                </a:lnTo>
                <a:lnTo>
                  <a:pt x="1127125" y="3111500"/>
                </a:lnTo>
                <a:lnTo>
                  <a:pt x="1127125" y="3111501"/>
                </a:lnTo>
                <a:lnTo>
                  <a:pt x="1125537" y="3113088"/>
                </a:lnTo>
                <a:lnTo>
                  <a:pt x="1084262" y="3132138"/>
                </a:lnTo>
                <a:lnTo>
                  <a:pt x="1082675" y="3132138"/>
                </a:lnTo>
                <a:lnTo>
                  <a:pt x="1082675" y="3132137"/>
                </a:lnTo>
                <a:lnTo>
                  <a:pt x="1039813" y="3144837"/>
                </a:lnTo>
                <a:lnTo>
                  <a:pt x="1039813" y="3144838"/>
                </a:lnTo>
                <a:lnTo>
                  <a:pt x="996950" y="3148013"/>
                </a:lnTo>
                <a:lnTo>
                  <a:pt x="990600" y="3148013"/>
                </a:lnTo>
                <a:lnTo>
                  <a:pt x="952500" y="3148013"/>
                </a:lnTo>
                <a:lnTo>
                  <a:pt x="909638" y="3148013"/>
                </a:lnTo>
                <a:lnTo>
                  <a:pt x="909637" y="3148013"/>
                </a:lnTo>
                <a:lnTo>
                  <a:pt x="866775" y="3148013"/>
                </a:lnTo>
                <a:lnTo>
                  <a:pt x="823913" y="3148013"/>
                </a:lnTo>
                <a:lnTo>
                  <a:pt x="823912" y="3148013"/>
                </a:lnTo>
                <a:lnTo>
                  <a:pt x="781050" y="3148013"/>
                </a:lnTo>
                <a:lnTo>
                  <a:pt x="738187" y="3148013"/>
                </a:lnTo>
                <a:lnTo>
                  <a:pt x="693737" y="3148013"/>
                </a:lnTo>
                <a:lnTo>
                  <a:pt x="649288" y="3148013"/>
                </a:lnTo>
                <a:lnTo>
                  <a:pt x="649287" y="3148013"/>
                </a:lnTo>
                <a:lnTo>
                  <a:pt x="606425" y="3148013"/>
                </a:lnTo>
                <a:lnTo>
                  <a:pt x="563563" y="3148013"/>
                </a:lnTo>
                <a:lnTo>
                  <a:pt x="563562" y="3148013"/>
                </a:lnTo>
                <a:lnTo>
                  <a:pt x="520700" y="3148013"/>
                </a:lnTo>
                <a:lnTo>
                  <a:pt x="477838" y="3148013"/>
                </a:lnTo>
                <a:lnTo>
                  <a:pt x="477837" y="3148013"/>
                </a:lnTo>
                <a:lnTo>
                  <a:pt x="434975" y="3148013"/>
                </a:lnTo>
                <a:lnTo>
                  <a:pt x="392113" y="3148013"/>
                </a:lnTo>
                <a:lnTo>
                  <a:pt x="392112" y="3148013"/>
                </a:lnTo>
                <a:lnTo>
                  <a:pt x="346075" y="3148013"/>
                </a:lnTo>
                <a:lnTo>
                  <a:pt x="303213" y="3148013"/>
                </a:lnTo>
                <a:lnTo>
                  <a:pt x="303212" y="3148013"/>
                </a:lnTo>
                <a:lnTo>
                  <a:pt x="260350" y="3148013"/>
                </a:lnTo>
                <a:lnTo>
                  <a:pt x="239712" y="3148013"/>
                </a:lnTo>
                <a:lnTo>
                  <a:pt x="217487" y="3146426"/>
                </a:lnTo>
                <a:lnTo>
                  <a:pt x="217487" y="3146425"/>
                </a:lnTo>
                <a:lnTo>
                  <a:pt x="192087" y="3144838"/>
                </a:lnTo>
                <a:lnTo>
                  <a:pt x="174625" y="3140075"/>
                </a:lnTo>
                <a:lnTo>
                  <a:pt x="146049" y="3132138"/>
                </a:lnTo>
                <a:lnTo>
                  <a:pt x="131762" y="3124200"/>
                </a:lnTo>
                <a:lnTo>
                  <a:pt x="131762" y="3124200"/>
                </a:lnTo>
                <a:lnTo>
                  <a:pt x="106362" y="3113088"/>
                </a:lnTo>
                <a:lnTo>
                  <a:pt x="88900" y="3100388"/>
                </a:lnTo>
                <a:lnTo>
                  <a:pt x="88900" y="3100387"/>
                </a:lnTo>
                <a:lnTo>
                  <a:pt x="71437" y="3087687"/>
                </a:lnTo>
                <a:lnTo>
                  <a:pt x="44450" y="3059112"/>
                </a:lnTo>
                <a:lnTo>
                  <a:pt x="41275" y="3055937"/>
                </a:lnTo>
                <a:lnTo>
                  <a:pt x="19050" y="3021012"/>
                </a:lnTo>
                <a:lnTo>
                  <a:pt x="4762" y="2982912"/>
                </a:lnTo>
                <a:lnTo>
                  <a:pt x="0" y="2940050"/>
                </a:lnTo>
                <a:lnTo>
                  <a:pt x="0" y="209549"/>
                </a:lnTo>
                <a:lnTo>
                  <a:pt x="4762" y="166687"/>
                </a:lnTo>
                <a:lnTo>
                  <a:pt x="19050" y="128587"/>
                </a:lnTo>
                <a:lnTo>
                  <a:pt x="41275" y="92074"/>
                </a:lnTo>
                <a:lnTo>
                  <a:pt x="44450" y="90487"/>
                </a:lnTo>
                <a:lnTo>
                  <a:pt x="71437" y="60324"/>
                </a:lnTo>
                <a:lnTo>
                  <a:pt x="88900" y="49212"/>
                </a:lnTo>
                <a:lnTo>
                  <a:pt x="88900" y="49212"/>
                </a:lnTo>
                <a:lnTo>
                  <a:pt x="106362" y="34925"/>
                </a:lnTo>
                <a:lnTo>
                  <a:pt x="131762" y="25400"/>
                </a:lnTo>
                <a:lnTo>
                  <a:pt x="131762" y="25400"/>
                </a:lnTo>
                <a:lnTo>
                  <a:pt x="146049" y="15875"/>
                </a:lnTo>
                <a:lnTo>
                  <a:pt x="174625" y="9525"/>
                </a:lnTo>
                <a:lnTo>
                  <a:pt x="192087" y="4762"/>
                </a:lnTo>
                <a:lnTo>
                  <a:pt x="217487" y="3175"/>
                </a:lnTo>
                <a:close/>
              </a:path>
            </a:pathLst>
          </a:custGeom>
          <a:solidFill>
            <a:srgbClr val="2F82BB"/>
          </a:solidFill>
          <a:ln w="25400" cap="flat" cmpd="sng" algn="ctr">
            <a:noFill/>
            <a:prstDash val="solid"/>
          </a:ln>
          <a:effectLst/>
        </p:spPr>
        <p:txBody>
          <a:bodyPr lIns="96417" tIns="48208" rIns="96417" bIns="48208" anchor="ctr"/>
          <a:lstStyle/>
          <a:p>
            <a:pPr algn="ctr">
              <a:lnSpc>
                <a:spcPct val="130000"/>
              </a:lnSpc>
              <a:defRPr/>
            </a:pPr>
            <a:endParaRPr lang="zh-CN" altLang="en-US" sz="2000" kern="0">
              <a:solidFill>
                <a:sysClr val="window" lastClr="FFFFFF"/>
              </a:solidFill>
              <a:ea typeface="微软雅黑" panose="020B0503020204020204" pitchFamily="34" charset="-122"/>
              <a:cs typeface="Arial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7584" y="6418203"/>
            <a:ext cx="788436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 smtClean="0">
                <a:latin typeface="Arial" pitchFamily="34" charset="0"/>
                <a:cs typeface="Arial" pitchFamily="34" charset="0"/>
              </a:rPr>
              <a:t>УПРАВЛЕНИЕ КУЛЬТУРЫ АДМИНИСТРАЦИИ СТАРООСКОЛЬСКОГО ГОРОДСКОГО ОКРУГА</a:t>
            </a:r>
            <a:endParaRPr lang="ru-RU" sz="13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2" descr="C:\РАБОТА\АРХИВ\МАТЕРИАЛЫ\лого\logo9-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6353944"/>
            <a:ext cx="482352" cy="482352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0" y="0"/>
            <a:ext cx="9144000" cy="1124744"/>
          </a:xfrm>
          <a:prstGeom prst="rect">
            <a:avLst/>
          </a:prstGeom>
          <a:solidFill>
            <a:srgbClr val="2F82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文本框 2"/>
          <p:cNvSpPr txBox="1"/>
          <p:nvPr/>
        </p:nvSpPr>
        <p:spPr>
          <a:xfrm>
            <a:off x="0" y="260648"/>
            <a:ext cx="91440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zh-CN" sz="2700" b="1" dirty="0" smtClean="0">
                <a:solidFill>
                  <a:schemeClr val="bg1"/>
                </a:solidFill>
                <a:latin typeface="Arial" pitchFamily="34" charset="0"/>
                <a:ea typeface="Kozuka Gothic Pr6N M" panose="020B0700000000000000" pitchFamily="34" charset="-128"/>
                <a:cs typeface="Arial" pitchFamily="34" charset="0"/>
              </a:rPr>
              <a:t>СТРУКТУРА БИБЛИОТЕЧНОЙ СИСТЕМЫ</a:t>
            </a:r>
          </a:p>
        </p:txBody>
      </p:sp>
      <p:sp>
        <p:nvSpPr>
          <p:cNvPr id="20" name="任意多边形 61"/>
          <p:cNvSpPr>
            <a:spLocks/>
          </p:cNvSpPr>
          <p:nvPr/>
        </p:nvSpPr>
        <p:spPr bwMode="auto">
          <a:xfrm rot="5400000">
            <a:off x="1658652" y="951942"/>
            <a:ext cx="786136" cy="3312368"/>
          </a:xfrm>
          <a:custGeom>
            <a:avLst/>
            <a:gdLst>
              <a:gd name="connsiteX0" fmla="*/ 239712 w 1228725"/>
              <a:gd name="connsiteY0" fmla="*/ 0 h 3148013"/>
              <a:gd name="connsiteX1" fmla="*/ 252412 w 1228725"/>
              <a:gd name="connsiteY1" fmla="*/ 0 h 3148013"/>
              <a:gd name="connsiteX2" fmla="*/ 296862 w 1228725"/>
              <a:gd name="connsiteY2" fmla="*/ 0 h 3148013"/>
              <a:gd name="connsiteX3" fmla="*/ 339725 w 1228725"/>
              <a:gd name="connsiteY3" fmla="*/ 0 h 3148013"/>
              <a:gd name="connsiteX4" fmla="*/ 381000 w 1228725"/>
              <a:gd name="connsiteY4" fmla="*/ 0 h 3148013"/>
              <a:gd name="connsiteX5" fmla="*/ 423862 w 1228725"/>
              <a:gd name="connsiteY5" fmla="*/ 0 h 3148013"/>
              <a:gd name="connsiteX6" fmla="*/ 423863 w 1228725"/>
              <a:gd name="connsiteY6" fmla="*/ 0 h 3148013"/>
              <a:gd name="connsiteX7" fmla="*/ 465137 w 1228725"/>
              <a:gd name="connsiteY7" fmla="*/ 0 h 3148013"/>
              <a:gd name="connsiteX8" fmla="*/ 508000 w 1228725"/>
              <a:gd name="connsiteY8" fmla="*/ 0 h 3148013"/>
              <a:gd name="connsiteX9" fmla="*/ 550862 w 1228725"/>
              <a:gd name="connsiteY9" fmla="*/ 0 h 3148013"/>
              <a:gd name="connsiteX10" fmla="*/ 550863 w 1228725"/>
              <a:gd name="connsiteY10" fmla="*/ 0 h 3148013"/>
              <a:gd name="connsiteX11" fmla="*/ 592137 w 1228725"/>
              <a:gd name="connsiteY11" fmla="*/ 0 h 3148013"/>
              <a:gd name="connsiteX12" fmla="*/ 635000 w 1228725"/>
              <a:gd name="connsiteY12" fmla="*/ 0 h 3148013"/>
              <a:gd name="connsiteX13" fmla="*/ 676275 w 1228725"/>
              <a:gd name="connsiteY13" fmla="*/ 0 h 3148013"/>
              <a:gd name="connsiteX14" fmla="*/ 720725 w 1228725"/>
              <a:gd name="connsiteY14" fmla="*/ 0 h 3148013"/>
              <a:gd name="connsiteX15" fmla="*/ 763587 w 1228725"/>
              <a:gd name="connsiteY15" fmla="*/ 0 h 3148013"/>
              <a:gd name="connsiteX16" fmla="*/ 763588 w 1228725"/>
              <a:gd name="connsiteY16" fmla="*/ 0 h 3148013"/>
              <a:gd name="connsiteX17" fmla="*/ 804862 w 1228725"/>
              <a:gd name="connsiteY17" fmla="*/ 0 h 3148013"/>
              <a:gd name="connsiteX18" fmla="*/ 847725 w 1228725"/>
              <a:gd name="connsiteY18" fmla="*/ 0 h 3148013"/>
              <a:gd name="connsiteX19" fmla="*/ 889000 w 1228725"/>
              <a:gd name="connsiteY19" fmla="*/ 0 h 3148013"/>
              <a:gd name="connsiteX20" fmla="*/ 931862 w 1228725"/>
              <a:gd name="connsiteY20" fmla="*/ 0 h 3148013"/>
              <a:gd name="connsiteX21" fmla="*/ 931863 w 1228725"/>
              <a:gd name="connsiteY21" fmla="*/ 0 h 3148013"/>
              <a:gd name="connsiteX22" fmla="*/ 974725 w 1228725"/>
              <a:gd name="connsiteY22" fmla="*/ 0 h 3148013"/>
              <a:gd name="connsiteX23" fmla="*/ 989013 w 1228725"/>
              <a:gd name="connsiteY23" fmla="*/ 0 h 3148013"/>
              <a:gd name="connsiteX24" fmla="*/ 1016000 w 1228725"/>
              <a:gd name="connsiteY24" fmla="*/ 3175 h 3148013"/>
              <a:gd name="connsiteX25" fmla="*/ 1036638 w 1228725"/>
              <a:gd name="connsiteY25" fmla="*/ 4762 h 3148013"/>
              <a:gd name="connsiteX26" fmla="*/ 1058862 w 1228725"/>
              <a:gd name="connsiteY26" fmla="*/ 11112 h 3148013"/>
              <a:gd name="connsiteX27" fmla="*/ 1058862 w 1228725"/>
              <a:gd name="connsiteY27" fmla="*/ 11112 h 3148013"/>
              <a:gd name="connsiteX28" fmla="*/ 1081087 w 1228725"/>
              <a:gd name="connsiteY28" fmla="*/ 15874 h 3148013"/>
              <a:gd name="connsiteX29" fmla="*/ 1100137 w 1228725"/>
              <a:gd name="connsiteY29" fmla="*/ 25399 h 3148013"/>
              <a:gd name="connsiteX30" fmla="*/ 1100137 w 1228725"/>
              <a:gd name="connsiteY30" fmla="*/ 25400 h 3148013"/>
              <a:gd name="connsiteX31" fmla="*/ 1123949 w 1228725"/>
              <a:gd name="connsiteY31" fmla="*/ 34925 h 3148013"/>
              <a:gd name="connsiteX32" fmla="*/ 1144587 w 1228725"/>
              <a:gd name="connsiteY32" fmla="*/ 50800 h 3148013"/>
              <a:gd name="connsiteX33" fmla="*/ 1158875 w 1228725"/>
              <a:gd name="connsiteY33" fmla="*/ 60325 h 3148013"/>
              <a:gd name="connsiteX34" fmla="*/ 1187450 w 1228725"/>
              <a:gd name="connsiteY34" fmla="*/ 90488 h 3148013"/>
              <a:gd name="connsiteX35" fmla="*/ 1187450 w 1228725"/>
              <a:gd name="connsiteY35" fmla="*/ 90487 h 3148013"/>
              <a:gd name="connsiteX36" fmla="*/ 1189037 w 1228725"/>
              <a:gd name="connsiteY36" fmla="*/ 92075 h 3148013"/>
              <a:gd name="connsiteX37" fmla="*/ 1209675 w 1228725"/>
              <a:gd name="connsiteY37" fmla="*/ 128587 h 3148013"/>
              <a:gd name="connsiteX38" fmla="*/ 1222375 w 1228725"/>
              <a:gd name="connsiteY38" fmla="*/ 166687 h 3148013"/>
              <a:gd name="connsiteX39" fmla="*/ 1228725 w 1228725"/>
              <a:gd name="connsiteY39" fmla="*/ 209550 h 3148013"/>
              <a:gd name="connsiteX40" fmla="*/ 1228725 w 1228725"/>
              <a:gd name="connsiteY40" fmla="*/ 2940050 h 3148013"/>
              <a:gd name="connsiteX41" fmla="*/ 1222375 w 1228725"/>
              <a:gd name="connsiteY41" fmla="*/ 2982912 h 3148013"/>
              <a:gd name="connsiteX42" fmla="*/ 1209675 w 1228725"/>
              <a:gd name="connsiteY42" fmla="*/ 3021012 h 3148013"/>
              <a:gd name="connsiteX43" fmla="*/ 1189037 w 1228725"/>
              <a:gd name="connsiteY43" fmla="*/ 3055937 h 3148013"/>
              <a:gd name="connsiteX44" fmla="*/ 1187450 w 1228725"/>
              <a:gd name="connsiteY44" fmla="*/ 3059112 h 3148013"/>
              <a:gd name="connsiteX45" fmla="*/ 1187450 w 1228725"/>
              <a:gd name="connsiteY45" fmla="*/ 3059113 h 3148013"/>
              <a:gd name="connsiteX46" fmla="*/ 1158875 w 1228725"/>
              <a:gd name="connsiteY46" fmla="*/ 3087688 h 3148013"/>
              <a:gd name="connsiteX47" fmla="*/ 1144587 w 1228725"/>
              <a:gd name="connsiteY47" fmla="*/ 3097213 h 3148013"/>
              <a:gd name="connsiteX48" fmla="*/ 1144587 w 1228725"/>
              <a:gd name="connsiteY48" fmla="*/ 3097213 h 3148013"/>
              <a:gd name="connsiteX49" fmla="*/ 1123949 w 1228725"/>
              <a:gd name="connsiteY49" fmla="*/ 3113088 h 3148013"/>
              <a:gd name="connsiteX50" fmla="*/ 1100137 w 1228725"/>
              <a:gd name="connsiteY50" fmla="*/ 3124200 h 3148013"/>
              <a:gd name="connsiteX51" fmla="*/ 1081087 w 1228725"/>
              <a:gd name="connsiteY51" fmla="*/ 3132138 h 3148013"/>
              <a:gd name="connsiteX52" fmla="*/ 1058863 w 1228725"/>
              <a:gd name="connsiteY52" fmla="*/ 3136900 h 3148013"/>
              <a:gd name="connsiteX53" fmla="*/ 1036638 w 1228725"/>
              <a:gd name="connsiteY53" fmla="*/ 3144838 h 3148013"/>
              <a:gd name="connsiteX54" fmla="*/ 1016000 w 1228725"/>
              <a:gd name="connsiteY54" fmla="*/ 3146425 h 3148013"/>
              <a:gd name="connsiteX55" fmla="*/ 1016000 w 1228725"/>
              <a:gd name="connsiteY55" fmla="*/ 3146426 h 3148013"/>
              <a:gd name="connsiteX56" fmla="*/ 989013 w 1228725"/>
              <a:gd name="connsiteY56" fmla="*/ 3148013 h 3148013"/>
              <a:gd name="connsiteX57" fmla="*/ 974725 w 1228725"/>
              <a:gd name="connsiteY57" fmla="*/ 3148013 h 3148013"/>
              <a:gd name="connsiteX58" fmla="*/ 931863 w 1228725"/>
              <a:gd name="connsiteY58" fmla="*/ 3148013 h 3148013"/>
              <a:gd name="connsiteX59" fmla="*/ 931862 w 1228725"/>
              <a:gd name="connsiteY59" fmla="*/ 3148013 h 3148013"/>
              <a:gd name="connsiteX60" fmla="*/ 889000 w 1228725"/>
              <a:gd name="connsiteY60" fmla="*/ 3148013 h 3148013"/>
              <a:gd name="connsiteX61" fmla="*/ 847725 w 1228725"/>
              <a:gd name="connsiteY61" fmla="*/ 3148013 h 3148013"/>
              <a:gd name="connsiteX62" fmla="*/ 804862 w 1228725"/>
              <a:gd name="connsiteY62" fmla="*/ 3148013 h 3148013"/>
              <a:gd name="connsiteX63" fmla="*/ 763588 w 1228725"/>
              <a:gd name="connsiteY63" fmla="*/ 3148013 h 3148013"/>
              <a:gd name="connsiteX64" fmla="*/ 763587 w 1228725"/>
              <a:gd name="connsiteY64" fmla="*/ 3148013 h 3148013"/>
              <a:gd name="connsiteX65" fmla="*/ 720725 w 1228725"/>
              <a:gd name="connsiteY65" fmla="*/ 3148013 h 3148013"/>
              <a:gd name="connsiteX66" fmla="*/ 676275 w 1228725"/>
              <a:gd name="connsiteY66" fmla="*/ 3148013 h 3148013"/>
              <a:gd name="connsiteX67" fmla="*/ 635000 w 1228725"/>
              <a:gd name="connsiteY67" fmla="*/ 3148013 h 3148013"/>
              <a:gd name="connsiteX68" fmla="*/ 592137 w 1228725"/>
              <a:gd name="connsiteY68" fmla="*/ 3148013 h 3148013"/>
              <a:gd name="connsiteX69" fmla="*/ 550863 w 1228725"/>
              <a:gd name="connsiteY69" fmla="*/ 3148013 h 3148013"/>
              <a:gd name="connsiteX70" fmla="*/ 550862 w 1228725"/>
              <a:gd name="connsiteY70" fmla="*/ 3148013 h 3148013"/>
              <a:gd name="connsiteX71" fmla="*/ 508000 w 1228725"/>
              <a:gd name="connsiteY71" fmla="*/ 3148013 h 3148013"/>
              <a:gd name="connsiteX72" fmla="*/ 465137 w 1228725"/>
              <a:gd name="connsiteY72" fmla="*/ 3148013 h 3148013"/>
              <a:gd name="connsiteX73" fmla="*/ 423863 w 1228725"/>
              <a:gd name="connsiteY73" fmla="*/ 3148013 h 3148013"/>
              <a:gd name="connsiteX74" fmla="*/ 423862 w 1228725"/>
              <a:gd name="connsiteY74" fmla="*/ 3148013 h 3148013"/>
              <a:gd name="connsiteX75" fmla="*/ 381000 w 1228725"/>
              <a:gd name="connsiteY75" fmla="*/ 3148013 h 3148013"/>
              <a:gd name="connsiteX76" fmla="*/ 339725 w 1228725"/>
              <a:gd name="connsiteY76" fmla="*/ 3148013 h 3148013"/>
              <a:gd name="connsiteX77" fmla="*/ 296862 w 1228725"/>
              <a:gd name="connsiteY77" fmla="*/ 3148013 h 3148013"/>
              <a:gd name="connsiteX78" fmla="*/ 252412 w 1228725"/>
              <a:gd name="connsiteY78" fmla="*/ 3148013 h 3148013"/>
              <a:gd name="connsiteX79" fmla="*/ 239712 w 1228725"/>
              <a:gd name="connsiteY79" fmla="*/ 3148013 h 3148013"/>
              <a:gd name="connsiteX80" fmla="*/ 211137 w 1228725"/>
              <a:gd name="connsiteY80" fmla="*/ 3146426 h 3148013"/>
              <a:gd name="connsiteX81" fmla="*/ 211137 w 1228725"/>
              <a:gd name="connsiteY81" fmla="*/ 3146425 h 3148013"/>
              <a:gd name="connsiteX82" fmla="*/ 190500 w 1228725"/>
              <a:gd name="connsiteY82" fmla="*/ 3144838 h 3148013"/>
              <a:gd name="connsiteX83" fmla="*/ 168275 w 1228725"/>
              <a:gd name="connsiteY83" fmla="*/ 3136900 h 3148013"/>
              <a:gd name="connsiteX84" fmla="*/ 146049 w 1228725"/>
              <a:gd name="connsiteY84" fmla="*/ 3132138 h 3148013"/>
              <a:gd name="connsiteX85" fmla="*/ 125412 w 1228725"/>
              <a:gd name="connsiteY85" fmla="*/ 3124200 h 3148013"/>
              <a:gd name="connsiteX86" fmla="*/ 104774 w 1228725"/>
              <a:gd name="connsiteY86" fmla="*/ 3113088 h 3148013"/>
              <a:gd name="connsiteX87" fmla="*/ 84137 w 1228725"/>
              <a:gd name="connsiteY87" fmla="*/ 3097213 h 3148013"/>
              <a:gd name="connsiteX88" fmla="*/ 68263 w 1228725"/>
              <a:gd name="connsiteY88" fmla="*/ 3087688 h 3148013"/>
              <a:gd name="connsiteX89" fmla="*/ 41275 w 1228725"/>
              <a:gd name="connsiteY89" fmla="*/ 3059113 h 3148013"/>
              <a:gd name="connsiteX90" fmla="*/ 41275 w 1228725"/>
              <a:gd name="connsiteY90" fmla="*/ 3059112 h 3148013"/>
              <a:gd name="connsiteX91" fmla="*/ 39687 w 1228725"/>
              <a:gd name="connsiteY91" fmla="*/ 3055937 h 3148013"/>
              <a:gd name="connsiteX92" fmla="*/ 19050 w 1228725"/>
              <a:gd name="connsiteY92" fmla="*/ 3021012 h 3148013"/>
              <a:gd name="connsiteX93" fmla="*/ 3175 w 1228725"/>
              <a:gd name="connsiteY93" fmla="*/ 2982912 h 3148013"/>
              <a:gd name="connsiteX94" fmla="*/ 0 w 1228725"/>
              <a:gd name="connsiteY94" fmla="*/ 2940050 h 3148013"/>
              <a:gd name="connsiteX95" fmla="*/ 0 w 1228725"/>
              <a:gd name="connsiteY95" fmla="*/ 209550 h 3148013"/>
              <a:gd name="connsiteX96" fmla="*/ 3175 w 1228725"/>
              <a:gd name="connsiteY96" fmla="*/ 166687 h 3148013"/>
              <a:gd name="connsiteX97" fmla="*/ 19050 w 1228725"/>
              <a:gd name="connsiteY97" fmla="*/ 128587 h 3148013"/>
              <a:gd name="connsiteX98" fmla="*/ 39687 w 1228725"/>
              <a:gd name="connsiteY98" fmla="*/ 92075 h 3148013"/>
              <a:gd name="connsiteX99" fmla="*/ 41275 w 1228725"/>
              <a:gd name="connsiteY99" fmla="*/ 90487 h 3148013"/>
              <a:gd name="connsiteX100" fmla="*/ 41275 w 1228725"/>
              <a:gd name="connsiteY100" fmla="*/ 90488 h 3148013"/>
              <a:gd name="connsiteX101" fmla="*/ 68263 w 1228725"/>
              <a:gd name="connsiteY101" fmla="*/ 60325 h 3148013"/>
              <a:gd name="connsiteX102" fmla="*/ 84137 w 1228725"/>
              <a:gd name="connsiteY102" fmla="*/ 50801 h 3148013"/>
              <a:gd name="connsiteX103" fmla="*/ 84137 w 1228725"/>
              <a:gd name="connsiteY103" fmla="*/ 50800 h 3148013"/>
              <a:gd name="connsiteX104" fmla="*/ 104774 w 1228725"/>
              <a:gd name="connsiteY104" fmla="*/ 34925 h 3148013"/>
              <a:gd name="connsiteX105" fmla="*/ 125412 w 1228725"/>
              <a:gd name="connsiteY105" fmla="*/ 25400 h 3148013"/>
              <a:gd name="connsiteX106" fmla="*/ 125412 w 1228725"/>
              <a:gd name="connsiteY106" fmla="*/ 25399 h 3148013"/>
              <a:gd name="connsiteX107" fmla="*/ 146049 w 1228725"/>
              <a:gd name="connsiteY107" fmla="*/ 15874 h 3148013"/>
              <a:gd name="connsiteX108" fmla="*/ 168275 w 1228725"/>
              <a:gd name="connsiteY108" fmla="*/ 11112 h 3148013"/>
              <a:gd name="connsiteX109" fmla="*/ 168275 w 1228725"/>
              <a:gd name="connsiteY109" fmla="*/ 11112 h 3148013"/>
              <a:gd name="connsiteX110" fmla="*/ 190500 w 1228725"/>
              <a:gd name="connsiteY110" fmla="*/ 4762 h 3148013"/>
              <a:gd name="connsiteX111" fmla="*/ 211137 w 1228725"/>
              <a:gd name="connsiteY111" fmla="*/ 3175 h 3148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</a:cxnLst>
            <a:rect l="l" t="t" r="r" b="b"/>
            <a:pathLst>
              <a:path w="1228725" h="3148013">
                <a:moveTo>
                  <a:pt x="239712" y="0"/>
                </a:moveTo>
                <a:lnTo>
                  <a:pt x="252412" y="0"/>
                </a:lnTo>
                <a:lnTo>
                  <a:pt x="296862" y="0"/>
                </a:lnTo>
                <a:lnTo>
                  <a:pt x="339725" y="0"/>
                </a:lnTo>
                <a:lnTo>
                  <a:pt x="381000" y="0"/>
                </a:lnTo>
                <a:lnTo>
                  <a:pt x="423862" y="0"/>
                </a:lnTo>
                <a:lnTo>
                  <a:pt x="423863" y="0"/>
                </a:lnTo>
                <a:lnTo>
                  <a:pt x="465137" y="0"/>
                </a:lnTo>
                <a:lnTo>
                  <a:pt x="508000" y="0"/>
                </a:lnTo>
                <a:lnTo>
                  <a:pt x="550862" y="0"/>
                </a:lnTo>
                <a:lnTo>
                  <a:pt x="550863" y="0"/>
                </a:lnTo>
                <a:lnTo>
                  <a:pt x="592137" y="0"/>
                </a:lnTo>
                <a:lnTo>
                  <a:pt x="635000" y="0"/>
                </a:lnTo>
                <a:lnTo>
                  <a:pt x="676275" y="0"/>
                </a:lnTo>
                <a:lnTo>
                  <a:pt x="720725" y="0"/>
                </a:lnTo>
                <a:lnTo>
                  <a:pt x="763587" y="0"/>
                </a:lnTo>
                <a:lnTo>
                  <a:pt x="763588" y="0"/>
                </a:lnTo>
                <a:lnTo>
                  <a:pt x="804862" y="0"/>
                </a:lnTo>
                <a:lnTo>
                  <a:pt x="847725" y="0"/>
                </a:lnTo>
                <a:lnTo>
                  <a:pt x="889000" y="0"/>
                </a:lnTo>
                <a:lnTo>
                  <a:pt x="931862" y="0"/>
                </a:lnTo>
                <a:lnTo>
                  <a:pt x="931863" y="0"/>
                </a:lnTo>
                <a:lnTo>
                  <a:pt x="974725" y="0"/>
                </a:lnTo>
                <a:lnTo>
                  <a:pt x="989013" y="0"/>
                </a:lnTo>
                <a:lnTo>
                  <a:pt x="1016000" y="3175"/>
                </a:lnTo>
                <a:lnTo>
                  <a:pt x="1036638" y="4762"/>
                </a:lnTo>
                <a:lnTo>
                  <a:pt x="1058862" y="11112"/>
                </a:lnTo>
                <a:lnTo>
                  <a:pt x="1058862" y="11112"/>
                </a:lnTo>
                <a:lnTo>
                  <a:pt x="1081087" y="15874"/>
                </a:lnTo>
                <a:lnTo>
                  <a:pt x="1100137" y="25399"/>
                </a:lnTo>
                <a:lnTo>
                  <a:pt x="1100137" y="25400"/>
                </a:lnTo>
                <a:lnTo>
                  <a:pt x="1123949" y="34925"/>
                </a:lnTo>
                <a:lnTo>
                  <a:pt x="1144587" y="50800"/>
                </a:lnTo>
                <a:lnTo>
                  <a:pt x="1158875" y="60325"/>
                </a:lnTo>
                <a:lnTo>
                  <a:pt x="1187450" y="90488"/>
                </a:lnTo>
                <a:lnTo>
                  <a:pt x="1187450" y="90487"/>
                </a:lnTo>
                <a:lnTo>
                  <a:pt x="1189037" y="92075"/>
                </a:lnTo>
                <a:lnTo>
                  <a:pt x="1209675" y="128587"/>
                </a:lnTo>
                <a:lnTo>
                  <a:pt x="1222375" y="166687"/>
                </a:lnTo>
                <a:lnTo>
                  <a:pt x="1228725" y="209550"/>
                </a:lnTo>
                <a:lnTo>
                  <a:pt x="1228725" y="2940050"/>
                </a:lnTo>
                <a:lnTo>
                  <a:pt x="1222375" y="2982912"/>
                </a:lnTo>
                <a:lnTo>
                  <a:pt x="1209675" y="3021012"/>
                </a:lnTo>
                <a:lnTo>
                  <a:pt x="1189037" y="3055937"/>
                </a:lnTo>
                <a:lnTo>
                  <a:pt x="1187450" y="3059112"/>
                </a:lnTo>
                <a:lnTo>
                  <a:pt x="1187450" y="3059113"/>
                </a:lnTo>
                <a:lnTo>
                  <a:pt x="1158875" y="3087688"/>
                </a:lnTo>
                <a:lnTo>
                  <a:pt x="1144587" y="3097213"/>
                </a:lnTo>
                <a:lnTo>
                  <a:pt x="1144587" y="3097213"/>
                </a:lnTo>
                <a:lnTo>
                  <a:pt x="1123949" y="3113088"/>
                </a:lnTo>
                <a:lnTo>
                  <a:pt x="1100137" y="3124200"/>
                </a:lnTo>
                <a:lnTo>
                  <a:pt x="1081087" y="3132138"/>
                </a:lnTo>
                <a:lnTo>
                  <a:pt x="1058863" y="3136900"/>
                </a:lnTo>
                <a:lnTo>
                  <a:pt x="1036638" y="3144838"/>
                </a:lnTo>
                <a:lnTo>
                  <a:pt x="1016000" y="3146425"/>
                </a:lnTo>
                <a:lnTo>
                  <a:pt x="1016000" y="3146426"/>
                </a:lnTo>
                <a:lnTo>
                  <a:pt x="989013" y="3148013"/>
                </a:lnTo>
                <a:lnTo>
                  <a:pt x="974725" y="3148013"/>
                </a:lnTo>
                <a:lnTo>
                  <a:pt x="931863" y="3148013"/>
                </a:lnTo>
                <a:lnTo>
                  <a:pt x="931862" y="3148013"/>
                </a:lnTo>
                <a:lnTo>
                  <a:pt x="889000" y="3148013"/>
                </a:lnTo>
                <a:lnTo>
                  <a:pt x="847725" y="3148013"/>
                </a:lnTo>
                <a:lnTo>
                  <a:pt x="804862" y="3148013"/>
                </a:lnTo>
                <a:lnTo>
                  <a:pt x="763588" y="3148013"/>
                </a:lnTo>
                <a:lnTo>
                  <a:pt x="763587" y="3148013"/>
                </a:lnTo>
                <a:lnTo>
                  <a:pt x="720725" y="3148013"/>
                </a:lnTo>
                <a:lnTo>
                  <a:pt x="676275" y="3148013"/>
                </a:lnTo>
                <a:lnTo>
                  <a:pt x="635000" y="3148013"/>
                </a:lnTo>
                <a:lnTo>
                  <a:pt x="592137" y="3148013"/>
                </a:lnTo>
                <a:lnTo>
                  <a:pt x="550863" y="3148013"/>
                </a:lnTo>
                <a:lnTo>
                  <a:pt x="550862" y="3148013"/>
                </a:lnTo>
                <a:lnTo>
                  <a:pt x="508000" y="3148013"/>
                </a:lnTo>
                <a:lnTo>
                  <a:pt x="465137" y="3148013"/>
                </a:lnTo>
                <a:lnTo>
                  <a:pt x="423863" y="3148013"/>
                </a:lnTo>
                <a:lnTo>
                  <a:pt x="423862" y="3148013"/>
                </a:lnTo>
                <a:lnTo>
                  <a:pt x="381000" y="3148013"/>
                </a:lnTo>
                <a:lnTo>
                  <a:pt x="339725" y="3148013"/>
                </a:lnTo>
                <a:lnTo>
                  <a:pt x="296862" y="3148013"/>
                </a:lnTo>
                <a:lnTo>
                  <a:pt x="252412" y="3148013"/>
                </a:lnTo>
                <a:lnTo>
                  <a:pt x="239712" y="3148013"/>
                </a:lnTo>
                <a:lnTo>
                  <a:pt x="211137" y="3146426"/>
                </a:lnTo>
                <a:lnTo>
                  <a:pt x="211137" y="3146425"/>
                </a:lnTo>
                <a:lnTo>
                  <a:pt x="190500" y="3144838"/>
                </a:lnTo>
                <a:lnTo>
                  <a:pt x="168275" y="3136900"/>
                </a:lnTo>
                <a:lnTo>
                  <a:pt x="146049" y="3132138"/>
                </a:lnTo>
                <a:lnTo>
                  <a:pt x="125412" y="3124200"/>
                </a:lnTo>
                <a:lnTo>
                  <a:pt x="104774" y="3113088"/>
                </a:lnTo>
                <a:lnTo>
                  <a:pt x="84137" y="3097213"/>
                </a:lnTo>
                <a:lnTo>
                  <a:pt x="68263" y="3087688"/>
                </a:lnTo>
                <a:lnTo>
                  <a:pt x="41275" y="3059113"/>
                </a:lnTo>
                <a:lnTo>
                  <a:pt x="41275" y="3059112"/>
                </a:lnTo>
                <a:lnTo>
                  <a:pt x="39687" y="3055937"/>
                </a:lnTo>
                <a:lnTo>
                  <a:pt x="19050" y="3021012"/>
                </a:lnTo>
                <a:lnTo>
                  <a:pt x="3175" y="2982912"/>
                </a:lnTo>
                <a:lnTo>
                  <a:pt x="0" y="2940050"/>
                </a:lnTo>
                <a:lnTo>
                  <a:pt x="0" y="209550"/>
                </a:lnTo>
                <a:lnTo>
                  <a:pt x="3175" y="166687"/>
                </a:lnTo>
                <a:lnTo>
                  <a:pt x="19050" y="128587"/>
                </a:lnTo>
                <a:lnTo>
                  <a:pt x="39687" y="92075"/>
                </a:lnTo>
                <a:lnTo>
                  <a:pt x="41275" y="90487"/>
                </a:lnTo>
                <a:lnTo>
                  <a:pt x="41275" y="90488"/>
                </a:lnTo>
                <a:lnTo>
                  <a:pt x="68263" y="60325"/>
                </a:lnTo>
                <a:lnTo>
                  <a:pt x="84137" y="50801"/>
                </a:lnTo>
                <a:lnTo>
                  <a:pt x="84137" y="50800"/>
                </a:lnTo>
                <a:lnTo>
                  <a:pt x="104774" y="34925"/>
                </a:lnTo>
                <a:lnTo>
                  <a:pt x="125412" y="25400"/>
                </a:lnTo>
                <a:lnTo>
                  <a:pt x="125412" y="25399"/>
                </a:lnTo>
                <a:lnTo>
                  <a:pt x="146049" y="15874"/>
                </a:lnTo>
                <a:lnTo>
                  <a:pt x="168275" y="11112"/>
                </a:lnTo>
                <a:lnTo>
                  <a:pt x="168275" y="11112"/>
                </a:lnTo>
                <a:lnTo>
                  <a:pt x="190500" y="4762"/>
                </a:lnTo>
                <a:lnTo>
                  <a:pt x="211137" y="3175"/>
                </a:lnTo>
                <a:close/>
              </a:path>
            </a:pathLst>
          </a:custGeom>
          <a:solidFill>
            <a:srgbClr val="2F82BB"/>
          </a:solidFill>
          <a:ln w="25400" cap="flat" cmpd="sng" algn="ctr">
            <a:noFill/>
            <a:prstDash val="solid"/>
          </a:ln>
          <a:effectLst/>
        </p:spPr>
        <p:txBody>
          <a:bodyPr lIns="96417" tIns="48208" rIns="96417" bIns="48208" anchor="ctr"/>
          <a:lstStyle/>
          <a:p>
            <a:pPr algn="ctr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000" kern="0">
              <a:solidFill>
                <a:sysClr val="window" lastClr="FFFFFF"/>
              </a:solidFill>
              <a:ea typeface="微软雅黑" panose="020B0503020204020204" pitchFamily="34" charset="-122"/>
              <a:cs typeface="Arial" charset="0"/>
            </a:endParaRPr>
          </a:p>
        </p:txBody>
      </p:sp>
      <p:sp>
        <p:nvSpPr>
          <p:cNvPr id="22" name="TextBox 73"/>
          <p:cNvSpPr txBox="1">
            <a:spLocks noChangeArrowheads="1"/>
          </p:cNvSpPr>
          <p:nvPr/>
        </p:nvSpPr>
        <p:spPr bwMode="auto">
          <a:xfrm>
            <a:off x="765397" y="2137097"/>
            <a:ext cx="2585964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45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35</a:t>
            </a:r>
            <a:r>
              <a:rPr lang="ru-RU" sz="25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библиотек</a:t>
            </a:r>
            <a:endParaRPr lang="ru-RU" sz="25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任意多边形 62"/>
          <p:cNvSpPr>
            <a:spLocks noChangeArrowheads="1"/>
          </p:cNvSpPr>
          <p:nvPr/>
        </p:nvSpPr>
        <p:spPr bwMode="auto">
          <a:xfrm rot="16200000">
            <a:off x="1482229" y="1951458"/>
            <a:ext cx="1112837" cy="3290888"/>
          </a:xfrm>
          <a:custGeom>
            <a:avLst/>
            <a:gdLst>
              <a:gd name="connsiteX0" fmla="*/ 1428750 w 1430338"/>
              <a:gd name="connsiteY0" fmla="*/ 787400 h 3148013"/>
              <a:gd name="connsiteX1" fmla="*/ 1430338 w 1430338"/>
              <a:gd name="connsiteY1" fmla="*/ 787400 h 3148013"/>
              <a:gd name="connsiteX2" fmla="*/ 1430338 w 1430338"/>
              <a:gd name="connsiteY2" fmla="*/ 788988 h 3148013"/>
              <a:gd name="connsiteX3" fmla="*/ 1428750 w 1430338"/>
              <a:gd name="connsiteY3" fmla="*/ 788988 h 3148013"/>
              <a:gd name="connsiteX4" fmla="*/ 239712 w 1430338"/>
              <a:gd name="connsiteY4" fmla="*/ 0 h 3148013"/>
              <a:gd name="connsiteX5" fmla="*/ 260350 w 1430338"/>
              <a:gd name="connsiteY5" fmla="*/ 0 h 3148013"/>
              <a:gd name="connsiteX6" fmla="*/ 303212 w 1430338"/>
              <a:gd name="connsiteY6" fmla="*/ 0 h 3148013"/>
              <a:gd name="connsiteX7" fmla="*/ 303213 w 1430338"/>
              <a:gd name="connsiteY7" fmla="*/ 0 h 3148013"/>
              <a:gd name="connsiteX8" fmla="*/ 346075 w 1430338"/>
              <a:gd name="connsiteY8" fmla="*/ 0 h 3148013"/>
              <a:gd name="connsiteX9" fmla="*/ 392112 w 1430338"/>
              <a:gd name="connsiteY9" fmla="*/ 0 h 3148013"/>
              <a:gd name="connsiteX10" fmla="*/ 392113 w 1430338"/>
              <a:gd name="connsiteY10" fmla="*/ 0 h 3148013"/>
              <a:gd name="connsiteX11" fmla="*/ 434975 w 1430338"/>
              <a:gd name="connsiteY11" fmla="*/ 0 h 3148013"/>
              <a:gd name="connsiteX12" fmla="*/ 477837 w 1430338"/>
              <a:gd name="connsiteY12" fmla="*/ 0 h 3148013"/>
              <a:gd name="connsiteX13" fmla="*/ 477838 w 1430338"/>
              <a:gd name="connsiteY13" fmla="*/ 0 h 3148013"/>
              <a:gd name="connsiteX14" fmla="*/ 520700 w 1430338"/>
              <a:gd name="connsiteY14" fmla="*/ 0 h 3148013"/>
              <a:gd name="connsiteX15" fmla="*/ 563562 w 1430338"/>
              <a:gd name="connsiteY15" fmla="*/ 0 h 3148013"/>
              <a:gd name="connsiteX16" fmla="*/ 563563 w 1430338"/>
              <a:gd name="connsiteY16" fmla="*/ 0 h 3148013"/>
              <a:gd name="connsiteX17" fmla="*/ 606425 w 1430338"/>
              <a:gd name="connsiteY17" fmla="*/ 0 h 3148013"/>
              <a:gd name="connsiteX18" fmla="*/ 649287 w 1430338"/>
              <a:gd name="connsiteY18" fmla="*/ 0 h 3148013"/>
              <a:gd name="connsiteX19" fmla="*/ 649288 w 1430338"/>
              <a:gd name="connsiteY19" fmla="*/ 0 h 3148013"/>
              <a:gd name="connsiteX20" fmla="*/ 693737 w 1430338"/>
              <a:gd name="connsiteY20" fmla="*/ 0 h 3148013"/>
              <a:gd name="connsiteX21" fmla="*/ 738187 w 1430338"/>
              <a:gd name="connsiteY21" fmla="*/ 0 h 3148013"/>
              <a:gd name="connsiteX22" fmla="*/ 781050 w 1430338"/>
              <a:gd name="connsiteY22" fmla="*/ 0 h 3148013"/>
              <a:gd name="connsiteX23" fmla="*/ 823912 w 1430338"/>
              <a:gd name="connsiteY23" fmla="*/ 0 h 3148013"/>
              <a:gd name="connsiteX24" fmla="*/ 823913 w 1430338"/>
              <a:gd name="connsiteY24" fmla="*/ 0 h 3148013"/>
              <a:gd name="connsiteX25" fmla="*/ 866775 w 1430338"/>
              <a:gd name="connsiteY25" fmla="*/ 0 h 3148013"/>
              <a:gd name="connsiteX26" fmla="*/ 909637 w 1430338"/>
              <a:gd name="connsiteY26" fmla="*/ 0 h 3148013"/>
              <a:gd name="connsiteX27" fmla="*/ 909638 w 1430338"/>
              <a:gd name="connsiteY27" fmla="*/ 0 h 3148013"/>
              <a:gd name="connsiteX28" fmla="*/ 952500 w 1430338"/>
              <a:gd name="connsiteY28" fmla="*/ 0 h 3148013"/>
              <a:gd name="connsiteX29" fmla="*/ 990600 w 1430338"/>
              <a:gd name="connsiteY29" fmla="*/ 0 h 3148013"/>
              <a:gd name="connsiteX30" fmla="*/ 996950 w 1430338"/>
              <a:gd name="connsiteY30" fmla="*/ 0 h 3148013"/>
              <a:gd name="connsiteX31" fmla="*/ 1039812 w 1430338"/>
              <a:gd name="connsiteY31" fmla="*/ 4762 h 3148013"/>
              <a:gd name="connsiteX32" fmla="*/ 1039812 w 1430338"/>
              <a:gd name="connsiteY32" fmla="*/ 4762 h 3148013"/>
              <a:gd name="connsiteX33" fmla="*/ 1082675 w 1430338"/>
              <a:gd name="connsiteY33" fmla="*/ 15874 h 3148013"/>
              <a:gd name="connsiteX34" fmla="*/ 1082675 w 1430338"/>
              <a:gd name="connsiteY34" fmla="*/ 15875 h 3148013"/>
              <a:gd name="connsiteX35" fmla="*/ 1084262 w 1430338"/>
              <a:gd name="connsiteY35" fmla="*/ 15875 h 3148013"/>
              <a:gd name="connsiteX36" fmla="*/ 1125537 w 1430338"/>
              <a:gd name="connsiteY36" fmla="*/ 34925 h 3148013"/>
              <a:gd name="connsiteX37" fmla="*/ 1127125 w 1430338"/>
              <a:gd name="connsiteY37" fmla="*/ 36512 h 3148013"/>
              <a:gd name="connsiteX38" fmla="*/ 1127125 w 1430338"/>
              <a:gd name="connsiteY38" fmla="*/ 36512 h 3148013"/>
              <a:gd name="connsiteX39" fmla="*/ 1160463 w 1430338"/>
              <a:gd name="connsiteY39" fmla="*/ 60324 h 3148013"/>
              <a:gd name="connsiteX40" fmla="*/ 1169988 w 1430338"/>
              <a:gd name="connsiteY40" fmla="*/ 71437 h 3148013"/>
              <a:gd name="connsiteX41" fmla="*/ 1169988 w 1430338"/>
              <a:gd name="connsiteY41" fmla="*/ 71438 h 3148013"/>
              <a:gd name="connsiteX42" fmla="*/ 1189037 w 1430338"/>
              <a:gd name="connsiteY42" fmla="*/ 92074 h 3148013"/>
              <a:gd name="connsiteX43" fmla="*/ 1211262 w 1430338"/>
              <a:gd name="connsiteY43" fmla="*/ 128587 h 3148013"/>
              <a:gd name="connsiteX44" fmla="*/ 1212850 w 1430338"/>
              <a:gd name="connsiteY44" fmla="*/ 131762 h 3148013"/>
              <a:gd name="connsiteX45" fmla="*/ 1225550 w 1430338"/>
              <a:gd name="connsiteY45" fmla="*/ 166687 h 3148013"/>
              <a:gd name="connsiteX46" fmla="*/ 1230312 w 1430338"/>
              <a:gd name="connsiteY46" fmla="*/ 209549 h 3148013"/>
              <a:gd name="connsiteX47" fmla="*/ 1230312 w 1430338"/>
              <a:gd name="connsiteY47" fmla="*/ 617537 h 3148013"/>
              <a:gd name="connsiteX48" fmla="*/ 1255713 w 1430338"/>
              <a:gd name="connsiteY48" fmla="*/ 636587 h 3148013"/>
              <a:gd name="connsiteX49" fmla="*/ 1255713 w 1430338"/>
              <a:gd name="connsiteY49" fmla="*/ 636588 h 3148013"/>
              <a:gd name="connsiteX50" fmla="*/ 1300162 w 1430338"/>
              <a:gd name="connsiteY50" fmla="*/ 669924 h 3148013"/>
              <a:gd name="connsiteX51" fmla="*/ 1300162 w 1430338"/>
              <a:gd name="connsiteY51" fmla="*/ 669925 h 3148013"/>
              <a:gd name="connsiteX52" fmla="*/ 1343025 w 1430338"/>
              <a:gd name="connsiteY52" fmla="*/ 703262 h 3148013"/>
              <a:gd name="connsiteX53" fmla="*/ 1343025 w 1430338"/>
              <a:gd name="connsiteY53" fmla="*/ 703262 h 3148013"/>
              <a:gd name="connsiteX54" fmla="*/ 1385888 w 1430338"/>
              <a:gd name="connsiteY54" fmla="*/ 735012 h 3148013"/>
              <a:gd name="connsiteX55" fmla="*/ 1385888 w 1430338"/>
              <a:gd name="connsiteY55" fmla="*/ 735013 h 3148013"/>
              <a:gd name="connsiteX56" fmla="*/ 1412875 w 1430338"/>
              <a:gd name="connsiteY56" fmla="*/ 755649 h 3148013"/>
              <a:gd name="connsiteX57" fmla="*/ 1425575 w 1430338"/>
              <a:gd name="connsiteY57" fmla="*/ 769937 h 3148013"/>
              <a:gd name="connsiteX58" fmla="*/ 1428750 w 1430338"/>
              <a:gd name="connsiteY58" fmla="*/ 787399 h 3148013"/>
              <a:gd name="connsiteX59" fmla="*/ 1425575 w 1430338"/>
              <a:gd name="connsiteY59" fmla="*/ 803275 h 3148013"/>
              <a:gd name="connsiteX60" fmla="*/ 1412875 w 1430338"/>
              <a:gd name="connsiteY60" fmla="*/ 817562 h 3148013"/>
              <a:gd name="connsiteX61" fmla="*/ 1385888 w 1430338"/>
              <a:gd name="connsiteY61" fmla="*/ 836611 h 3148013"/>
              <a:gd name="connsiteX62" fmla="*/ 1385888 w 1430338"/>
              <a:gd name="connsiteY62" fmla="*/ 836612 h 3148013"/>
              <a:gd name="connsiteX63" fmla="*/ 1343025 w 1430338"/>
              <a:gd name="connsiteY63" fmla="*/ 871537 h 3148013"/>
              <a:gd name="connsiteX64" fmla="*/ 1343025 w 1430338"/>
              <a:gd name="connsiteY64" fmla="*/ 871538 h 3148013"/>
              <a:gd name="connsiteX65" fmla="*/ 1300162 w 1430338"/>
              <a:gd name="connsiteY65" fmla="*/ 904875 h 3148013"/>
              <a:gd name="connsiteX66" fmla="*/ 1255713 w 1430338"/>
              <a:gd name="connsiteY66" fmla="*/ 936624 h 3148013"/>
              <a:gd name="connsiteX67" fmla="*/ 1255713 w 1430338"/>
              <a:gd name="connsiteY67" fmla="*/ 936625 h 3148013"/>
              <a:gd name="connsiteX68" fmla="*/ 1230312 w 1430338"/>
              <a:gd name="connsiteY68" fmla="*/ 955675 h 3148013"/>
              <a:gd name="connsiteX69" fmla="*/ 1230312 w 1430338"/>
              <a:gd name="connsiteY69" fmla="*/ 2940050 h 3148013"/>
              <a:gd name="connsiteX70" fmla="*/ 1225550 w 1430338"/>
              <a:gd name="connsiteY70" fmla="*/ 2982913 h 3148013"/>
              <a:gd name="connsiteX71" fmla="*/ 1212850 w 1430338"/>
              <a:gd name="connsiteY71" fmla="*/ 3016250 h 3148013"/>
              <a:gd name="connsiteX72" fmla="*/ 1211262 w 1430338"/>
              <a:gd name="connsiteY72" fmla="*/ 3021013 h 3148013"/>
              <a:gd name="connsiteX73" fmla="*/ 1189037 w 1430338"/>
              <a:gd name="connsiteY73" fmla="*/ 3055938 h 3148013"/>
              <a:gd name="connsiteX74" fmla="*/ 1169988 w 1430338"/>
              <a:gd name="connsiteY74" fmla="*/ 3076574 h 3148013"/>
              <a:gd name="connsiteX75" fmla="*/ 1169988 w 1430338"/>
              <a:gd name="connsiteY75" fmla="*/ 3076575 h 3148013"/>
              <a:gd name="connsiteX76" fmla="*/ 1160463 w 1430338"/>
              <a:gd name="connsiteY76" fmla="*/ 3087688 h 3148013"/>
              <a:gd name="connsiteX77" fmla="*/ 1127125 w 1430338"/>
              <a:gd name="connsiteY77" fmla="*/ 3111500 h 3148013"/>
              <a:gd name="connsiteX78" fmla="*/ 1127125 w 1430338"/>
              <a:gd name="connsiteY78" fmla="*/ 3111501 h 3148013"/>
              <a:gd name="connsiteX79" fmla="*/ 1125537 w 1430338"/>
              <a:gd name="connsiteY79" fmla="*/ 3113088 h 3148013"/>
              <a:gd name="connsiteX80" fmla="*/ 1084262 w 1430338"/>
              <a:gd name="connsiteY80" fmla="*/ 3132138 h 3148013"/>
              <a:gd name="connsiteX81" fmla="*/ 1082675 w 1430338"/>
              <a:gd name="connsiteY81" fmla="*/ 3132138 h 3148013"/>
              <a:gd name="connsiteX82" fmla="*/ 1082675 w 1430338"/>
              <a:gd name="connsiteY82" fmla="*/ 3132137 h 3148013"/>
              <a:gd name="connsiteX83" fmla="*/ 1039813 w 1430338"/>
              <a:gd name="connsiteY83" fmla="*/ 3144837 h 3148013"/>
              <a:gd name="connsiteX84" fmla="*/ 1039813 w 1430338"/>
              <a:gd name="connsiteY84" fmla="*/ 3144838 h 3148013"/>
              <a:gd name="connsiteX85" fmla="*/ 996950 w 1430338"/>
              <a:gd name="connsiteY85" fmla="*/ 3148013 h 3148013"/>
              <a:gd name="connsiteX86" fmla="*/ 990600 w 1430338"/>
              <a:gd name="connsiteY86" fmla="*/ 3148013 h 3148013"/>
              <a:gd name="connsiteX87" fmla="*/ 952500 w 1430338"/>
              <a:gd name="connsiteY87" fmla="*/ 3148013 h 3148013"/>
              <a:gd name="connsiteX88" fmla="*/ 909638 w 1430338"/>
              <a:gd name="connsiteY88" fmla="*/ 3148013 h 3148013"/>
              <a:gd name="connsiteX89" fmla="*/ 909637 w 1430338"/>
              <a:gd name="connsiteY89" fmla="*/ 3148013 h 3148013"/>
              <a:gd name="connsiteX90" fmla="*/ 866775 w 1430338"/>
              <a:gd name="connsiteY90" fmla="*/ 3148013 h 3148013"/>
              <a:gd name="connsiteX91" fmla="*/ 823913 w 1430338"/>
              <a:gd name="connsiteY91" fmla="*/ 3148013 h 3148013"/>
              <a:gd name="connsiteX92" fmla="*/ 823912 w 1430338"/>
              <a:gd name="connsiteY92" fmla="*/ 3148013 h 3148013"/>
              <a:gd name="connsiteX93" fmla="*/ 781050 w 1430338"/>
              <a:gd name="connsiteY93" fmla="*/ 3148013 h 3148013"/>
              <a:gd name="connsiteX94" fmla="*/ 738187 w 1430338"/>
              <a:gd name="connsiteY94" fmla="*/ 3148013 h 3148013"/>
              <a:gd name="connsiteX95" fmla="*/ 693737 w 1430338"/>
              <a:gd name="connsiteY95" fmla="*/ 3148013 h 3148013"/>
              <a:gd name="connsiteX96" fmla="*/ 649288 w 1430338"/>
              <a:gd name="connsiteY96" fmla="*/ 3148013 h 3148013"/>
              <a:gd name="connsiteX97" fmla="*/ 649287 w 1430338"/>
              <a:gd name="connsiteY97" fmla="*/ 3148013 h 3148013"/>
              <a:gd name="connsiteX98" fmla="*/ 606425 w 1430338"/>
              <a:gd name="connsiteY98" fmla="*/ 3148013 h 3148013"/>
              <a:gd name="connsiteX99" fmla="*/ 563563 w 1430338"/>
              <a:gd name="connsiteY99" fmla="*/ 3148013 h 3148013"/>
              <a:gd name="connsiteX100" fmla="*/ 563562 w 1430338"/>
              <a:gd name="connsiteY100" fmla="*/ 3148013 h 3148013"/>
              <a:gd name="connsiteX101" fmla="*/ 520700 w 1430338"/>
              <a:gd name="connsiteY101" fmla="*/ 3148013 h 3148013"/>
              <a:gd name="connsiteX102" fmla="*/ 477838 w 1430338"/>
              <a:gd name="connsiteY102" fmla="*/ 3148013 h 3148013"/>
              <a:gd name="connsiteX103" fmla="*/ 477837 w 1430338"/>
              <a:gd name="connsiteY103" fmla="*/ 3148013 h 3148013"/>
              <a:gd name="connsiteX104" fmla="*/ 434975 w 1430338"/>
              <a:gd name="connsiteY104" fmla="*/ 3148013 h 3148013"/>
              <a:gd name="connsiteX105" fmla="*/ 392113 w 1430338"/>
              <a:gd name="connsiteY105" fmla="*/ 3148013 h 3148013"/>
              <a:gd name="connsiteX106" fmla="*/ 392112 w 1430338"/>
              <a:gd name="connsiteY106" fmla="*/ 3148013 h 3148013"/>
              <a:gd name="connsiteX107" fmla="*/ 346075 w 1430338"/>
              <a:gd name="connsiteY107" fmla="*/ 3148013 h 3148013"/>
              <a:gd name="connsiteX108" fmla="*/ 303213 w 1430338"/>
              <a:gd name="connsiteY108" fmla="*/ 3148013 h 3148013"/>
              <a:gd name="connsiteX109" fmla="*/ 303212 w 1430338"/>
              <a:gd name="connsiteY109" fmla="*/ 3148013 h 3148013"/>
              <a:gd name="connsiteX110" fmla="*/ 260350 w 1430338"/>
              <a:gd name="connsiteY110" fmla="*/ 3148013 h 3148013"/>
              <a:gd name="connsiteX111" fmla="*/ 239712 w 1430338"/>
              <a:gd name="connsiteY111" fmla="*/ 3148013 h 3148013"/>
              <a:gd name="connsiteX112" fmla="*/ 217487 w 1430338"/>
              <a:gd name="connsiteY112" fmla="*/ 3146426 h 3148013"/>
              <a:gd name="connsiteX113" fmla="*/ 217487 w 1430338"/>
              <a:gd name="connsiteY113" fmla="*/ 3146425 h 3148013"/>
              <a:gd name="connsiteX114" fmla="*/ 192087 w 1430338"/>
              <a:gd name="connsiteY114" fmla="*/ 3144838 h 3148013"/>
              <a:gd name="connsiteX115" fmla="*/ 174625 w 1430338"/>
              <a:gd name="connsiteY115" fmla="*/ 3140075 h 3148013"/>
              <a:gd name="connsiteX116" fmla="*/ 146049 w 1430338"/>
              <a:gd name="connsiteY116" fmla="*/ 3132138 h 3148013"/>
              <a:gd name="connsiteX117" fmla="*/ 131762 w 1430338"/>
              <a:gd name="connsiteY117" fmla="*/ 3124200 h 3148013"/>
              <a:gd name="connsiteX118" fmla="*/ 131762 w 1430338"/>
              <a:gd name="connsiteY118" fmla="*/ 3124200 h 3148013"/>
              <a:gd name="connsiteX119" fmla="*/ 106362 w 1430338"/>
              <a:gd name="connsiteY119" fmla="*/ 3113088 h 3148013"/>
              <a:gd name="connsiteX120" fmla="*/ 88900 w 1430338"/>
              <a:gd name="connsiteY120" fmla="*/ 3100388 h 3148013"/>
              <a:gd name="connsiteX121" fmla="*/ 88900 w 1430338"/>
              <a:gd name="connsiteY121" fmla="*/ 3100387 h 3148013"/>
              <a:gd name="connsiteX122" fmla="*/ 71437 w 1430338"/>
              <a:gd name="connsiteY122" fmla="*/ 3087687 h 3148013"/>
              <a:gd name="connsiteX123" fmla="*/ 44450 w 1430338"/>
              <a:gd name="connsiteY123" fmla="*/ 3059112 h 3148013"/>
              <a:gd name="connsiteX124" fmla="*/ 41275 w 1430338"/>
              <a:gd name="connsiteY124" fmla="*/ 3055937 h 3148013"/>
              <a:gd name="connsiteX125" fmla="*/ 19050 w 1430338"/>
              <a:gd name="connsiteY125" fmla="*/ 3021012 h 3148013"/>
              <a:gd name="connsiteX126" fmla="*/ 4762 w 1430338"/>
              <a:gd name="connsiteY126" fmla="*/ 2982912 h 3148013"/>
              <a:gd name="connsiteX127" fmla="*/ 0 w 1430338"/>
              <a:gd name="connsiteY127" fmla="*/ 2940050 h 3148013"/>
              <a:gd name="connsiteX128" fmla="*/ 0 w 1430338"/>
              <a:gd name="connsiteY128" fmla="*/ 209549 h 3148013"/>
              <a:gd name="connsiteX129" fmla="*/ 4762 w 1430338"/>
              <a:gd name="connsiteY129" fmla="*/ 166687 h 3148013"/>
              <a:gd name="connsiteX130" fmla="*/ 19050 w 1430338"/>
              <a:gd name="connsiteY130" fmla="*/ 128587 h 3148013"/>
              <a:gd name="connsiteX131" fmla="*/ 41275 w 1430338"/>
              <a:gd name="connsiteY131" fmla="*/ 92074 h 3148013"/>
              <a:gd name="connsiteX132" fmla="*/ 44450 w 1430338"/>
              <a:gd name="connsiteY132" fmla="*/ 90487 h 3148013"/>
              <a:gd name="connsiteX133" fmla="*/ 71437 w 1430338"/>
              <a:gd name="connsiteY133" fmla="*/ 60324 h 3148013"/>
              <a:gd name="connsiteX134" fmla="*/ 88900 w 1430338"/>
              <a:gd name="connsiteY134" fmla="*/ 49212 h 3148013"/>
              <a:gd name="connsiteX135" fmla="*/ 88900 w 1430338"/>
              <a:gd name="connsiteY135" fmla="*/ 49212 h 3148013"/>
              <a:gd name="connsiteX136" fmla="*/ 106362 w 1430338"/>
              <a:gd name="connsiteY136" fmla="*/ 34925 h 3148013"/>
              <a:gd name="connsiteX137" fmla="*/ 131762 w 1430338"/>
              <a:gd name="connsiteY137" fmla="*/ 25400 h 3148013"/>
              <a:gd name="connsiteX138" fmla="*/ 131762 w 1430338"/>
              <a:gd name="connsiteY138" fmla="*/ 25400 h 3148013"/>
              <a:gd name="connsiteX139" fmla="*/ 146049 w 1430338"/>
              <a:gd name="connsiteY139" fmla="*/ 15875 h 3148013"/>
              <a:gd name="connsiteX140" fmla="*/ 174625 w 1430338"/>
              <a:gd name="connsiteY140" fmla="*/ 9525 h 3148013"/>
              <a:gd name="connsiteX141" fmla="*/ 192087 w 1430338"/>
              <a:gd name="connsiteY141" fmla="*/ 4762 h 3148013"/>
              <a:gd name="connsiteX142" fmla="*/ 217487 w 1430338"/>
              <a:gd name="connsiteY142" fmla="*/ 3175 h 3148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1430338" h="3148013">
                <a:moveTo>
                  <a:pt x="1428750" y="787400"/>
                </a:moveTo>
                <a:lnTo>
                  <a:pt x="1430338" y="787400"/>
                </a:lnTo>
                <a:lnTo>
                  <a:pt x="1430338" y="788988"/>
                </a:lnTo>
                <a:lnTo>
                  <a:pt x="1428750" y="788988"/>
                </a:lnTo>
                <a:close/>
                <a:moveTo>
                  <a:pt x="239712" y="0"/>
                </a:moveTo>
                <a:lnTo>
                  <a:pt x="260350" y="0"/>
                </a:lnTo>
                <a:lnTo>
                  <a:pt x="303212" y="0"/>
                </a:lnTo>
                <a:lnTo>
                  <a:pt x="303213" y="0"/>
                </a:lnTo>
                <a:lnTo>
                  <a:pt x="346075" y="0"/>
                </a:lnTo>
                <a:lnTo>
                  <a:pt x="392112" y="0"/>
                </a:lnTo>
                <a:lnTo>
                  <a:pt x="392113" y="0"/>
                </a:lnTo>
                <a:lnTo>
                  <a:pt x="434975" y="0"/>
                </a:lnTo>
                <a:lnTo>
                  <a:pt x="477837" y="0"/>
                </a:lnTo>
                <a:lnTo>
                  <a:pt x="477838" y="0"/>
                </a:lnTo>
                <a:lnTo>
                  <a:pt x="520700" y="0"/>
                </a:lnTo>
                <a:lnTo>
                  <a:pt x="563562" y="0"/>
                </a:lnTo>
                <a:lnTo>
                  <a:pt x="563563" y="0"/>
                </a:lnTo>
                <a:lnTo>
                  <a:pt x="606425" y="0"/>
                </a:lnTo>
                <a:lnTo>
                  <a:pt x="649287" y="0"/>
                </a:lnTo>
                <a:lnTo>
                  <a:pt x="649288" y="0"/>
                </a:lnTo>
                <a:lnTo>
                  <a:pt x="693737" y="0"/>
                </a:lnTo>
                <a:lnTo>
                  <a:pt x="738187" y="0"/>
                </a:lnTo>
                <a:lnTo>
                  <a:pt x="781050" y="0"/>
                </a:lnTo>
                <a:lnTo>
                  <a:pt x="823912" y="0"/>
                </a:lnTo>
                <a:lnTo>
                  <a:pt x="823913" y="0"/>
                </a:lnTo>
                <a:lnTo>
                  <a:pt x="866775" y="0"/>
                </a:lnTo>
                <a:lnTo>
                  <a:pt x="909637" y="0"/>
                </a:lnTo>
                <a:lnTo>
                  <a:pt x="909638" y="0"/>
                </a:lnTo>
                <a:lnTo>
                  <a:pt x="952500" y="0"/>
                </a:lnTo>
                <a:lnTo>
                  <a:pt x="990600" y="0"/>
                </a:lnTo>
                <a:lnTo>
                  <a:pt x="996950" y="0"/>
                </a:lnTo>
                <a:lnTo>
                  <a:pt x="1039812" y="4762"/>
                </a:lnTo>
                <a:lnTo>
                  <a:pt x="1039812" y="4762"/>
                </a:lnTo>
                <a:lnTo>
                  <a:pt x="1082675" y="15874"/>
                </a:lnTo>
                <a:lnTo>
                  <a:pt x="1082675" y="15875"/>
                </a:lnTo>
                <a:lnTo>
                  <a:pt x="1084262" y="15875"/>
                </a:lnTo>
                <a:lnTo>
                  <a:pt x="1125537" y="34925"/>
                </a:lnTo>
                <a:lnTo>
                  <a:pt x="1127125" y="36512"/>
                </a:lnTo>
                <a:lnTo>
                  <a:pt x="1127125" y="36512"/>
                </a:lnTo>
                <a:lnTo>
                  <a:pt x="1160463" y="60324"/>
                </a:lnTo>
                <a:lnTo>
                  <a:pt x="1169988" y="71437"/>
                </a:lnTo>
                <a:lnTo>
                  <a:pt x="1169988" y="71438"/>
                </a:lnTo>
                <a:lnTo>
                  <a:pt x="1189037" y="92074"/>
                </a:lnTo>
                <a:lnTo>
                  <a:pt x="1211262" y="128587"/>
                </a:lnTo>
                <a:lnTo>
                  <a:pt x="1212850" y="131762"/>
                </a:lnTo>
                <a:lnTo>
                  <a:pt x="1225550" y="166687"/>
                </a:lnTo>
                <a:lnTo>
                  <a:pt x="1230312" y="209549"/>
                </a:lnTo>
                <a:lnTo>
                  <a:pt x="1230312" y="617537"/>
                </a:lnTo>
                <a:lnTo>
                  <a:pt x="1255713" y="636587"/>
                </a:lnTo>
                <a:lnTo>
                  <a:pt x="1255713" y="636588"/>
                </a:lnTo>
                <a:lnTo>
                  <a:pt x="1300162" y="669924"/>
                </a:lnTo>
                <a:lnTo>
                  <a:pt x="1300162" y="669925"/>
                </a:lnTo>
                <a:lnTo>
                  <a:pt x="1343025" y="703262"/>
                </a:lnTo>
                <a:lnTo>
                  <a:pt x="1343025" y="703262"/>
                </a:lnTo>
                <a:lnTo>
                  <a:pt x="1385888" y="735012"/>
                </a:lnTo>
                <a:lnTo>
                  <a:pt x="1385888" y="735013"/>
                </a:lnTo>
                <a:lnTo>
                  <a:pt x="1412875" y="755649"/>
                </a:lnTo>
                <a:lnTo>
                  <a:pt x="1425575" y="769937"/>
                </a:lnTo>
                <a:lnTo>
                  <a:pt x="1428750" y="787399"/>
                </a:lnTo>
                <a:lnTo>
                  <a:pt x="1425575" y="803275"/>
                </a:lnTo>
                <a:lnTo>
                  <a:pt x="1412875" y="817562"/>
                </a:lnTo>
                <a:lnTo>
                  <a:pt x="1385888" y="836611"/>
                </a:lnTo>
                <a:lnTo>
                  <a:pt x="1385888" y="836612"/>
                </a:lnTo>
                <a:lnTo>
                  <a:pt x="1343025" y="871537"/>
                </a:lnTo>
                <a:lnTo>
                  <a:pt x="1343025" y="871538"/>
                </a:lnTo>
                <a:lnTo>
                  <a:pt x="1300162" y="904875"/>
                </a:lnTo>
                <a:lnTo>
                  <a:pt x="1255713" y="936624"/>
                </a:lnTo>
                <a:lnTo>
                  <a:pt x="1255713" y="936625"/>
                </a:lnTo>
                <a:lnTo>
                  <a:pt x="1230312" y="955675"/>
                </a:lnTo>
                <a:lnTo>
                  <a:pt x="1230312" y="2940050"/>
                </a:lnTo>
                <a:lnTo>
                  <a:pt x="1225550" y="2982913"/>
                </a:lnTo>
                <a:lnTo>
                  <a:pt x="1212850" y="3016250"/>
                </a:lnTo>
                <a:lnTo>
                  <a:pt x="1211262" y="3021013"/>
                </a:lnTo>
                <a:lnTo>
                  <a:pt x="1189037" y="3055938"/>
                </a:lnTo>
                <a:lnTo>
                  <a:pt x="1169988" y="3076574"/>
                </a:lnTo>
                <a:lnTo>
                  <a:pt x="1169988" y="3076575"/>
                </a:lnTo>
                <a:lnTo>
                  <a:pt x="1160463" y="3087688"/>
                </a:lnTo>
                <a:lnTo>
                  <a:pt x="1127125" y="3111500"/>
                </a:lnTo>
                <a:lnTo>
                  <a:pt x="1127125" y="3111501"/>
                </a:lnTo>
                <a:lnTo>
                  <a:pt x="1125537" y="3113088"/>
                </a:lnTo>
                <a:lnTo>
                  <a:pt x="1084262" y="3132138"/>
                </a:lnTo>
                <a:lnTo>
                  <a:pt x="1082675" y="3132138"/>
                </a:lnTo>
                <a:lnTo>
                  <a:pt x="1082675" y="3132137"/>
                </a:lnTo>
                <a:lnTo>
                  <a:pt x="1039813" y="3144837"/>
                </a:lnTo>
                <a:lnTo>
                  <a:pt x="1039813" y="3144838"/>
                </a:lnTo>
                <a:lnTo>
                  <a:pt x="996950" y="3148013"/>
                </a:lnTo>
                <a:lnTo>
                  <a:pt x="990600" y="3148013"/>
                </a:lnTo>
                <a:lnTo>
                  <a:pt x="952500" y="3148013"/>
                </a:lnTo>
                <a:lnTo>
                  <a:pt x="909638" y="3148013"/>
                </a:lnTo>
                <a:lnTo>
                  <a:pt x="909637" y="3148013"/>
                </a:lnTo>
                <a:lnTo>
                  <a:pt x="866775" y="3148013"/>
                </a:lnTo>
                <a:lnTo>
                  <a:pt x="823913" y="3148013"/>
                </a:lnTo>
                <a:lnTo>
                  <a:pt x="823912" y="3148013"/>
                </a:lnTo>
                <a:lnTo>
                  <a:pt x="781050" y="3148013"/>
                </a:lnTo>
                <a:lnTo>
                  <a:pt x="738187" y="3148013"/>
                </a:lnTo>
                <a:lnTo>
                  <a:pt x="693737" y="3148013"/>
                </a:lnTo>
                <a:lnTo>
                  <a:pt x="649288" y="3148013"/>
                </a:lnTo>
                <a:lnTo>
                  <a:pt x="649287" y="3148013"/>
                </a:lnTo>
                <a:lnTo>
                  <a:pt x="606425" y="3148013"/>
                </a:lnTo>
                <a:lnTo>
                  <a:pt x="563563" y="3148013"/>
                </a:lnTo>
                <a:lnTo>
                  <a:pt x="563562" y="3148013"/>
                </a:lnTo>
                <a:lnTo>
                  <a:pt x="520700" y="3148013"/>
                </a:lnTo>
                <a:lnTo>
                  <a:pt x="477838" y="3148013"/>
                </a:lnTo>
                <a:lnTo>
                  <a:pt x="477837" y="3148013"/>
                </a:lnTo>
                <a:lnTo>
                  <a:pt x="434975" y="3148013"/>
                </a:lnTo>
                <a:lnTo>
                  <a:pt x="392113" y="3148013"/>
                </a:lnTo>
                <a:lnTo>
                  <a:pt x="392112" y="3148013"/>
                </a:lnTo>
                <a:lnTo>
                  <a:pt x="346075" y="3148013"/>
                </a:lnTo>
                <a:lnTo>
                  <a:pt x="303213" y="3148013"/>
                </a:lnTo>
                <a:lnTo>
                  <a:pt x="303212" y="3148013"/>
                </a:lnTo>
                <a:lnTo>
                  <a:pt x="260350" y="3148013"/>
                </a:lnTo>
                <a:lnTo>
                  <a:pt x="239712" y="3148013"/>
                </a:lnTo>
                <a:lnTo>
                  <a:pt x="217487" y="3146426"/>
                </a:lnTo>
                <a:lnTo>
                  <a:pt x="217487" y="3146425"/>
                </a:lnTo>
                <a:lnTo>
                  <a:pt x="192087" y="3144838"/>
                </a:lnTo>
                <a:lnTo>
                  <a:pt x="174625" y="3140075"/>
                </a:lnTo>
                <a:lnTo>
                  <a:pt x="146049" y="3132138"/>
                </a:lnTo>
                <a:lnTo>
                  <a:pt x="131762" y="3124200"/>
                </a:lnTo>
                <a:lnTo>
                  <a:pt x="131762" y="3124200"/>
                </a:lnTo>
                <a:lnTo>
                  <a:pt x="106362" y="3113088"/>
                </a:lnTo>
                <a:lnTo>
                  <a:pt x="88900" y="3100388"/>
                </a:lnTo>
                <a:lnTo>
                  <a:pt x="88900" y="3100387"/>
                </a:lnTo>
                <a:lnTo>
                  <a:pt x="71437" y="3087687"/>
                </a:lnTo>
                <a:lnTo>
                  <a:pt x="44450" y="3059112"/>
                </a:lnTo>
                <a:lnTo>
                  <a:pt x="41275" y="3055937"/>
                </a:lnTo>
                <a:lnTo>
                  <a:pt x="19050" y="3021012"/>
                </a:lnTo>
                <a:lnTo>
                  <a:pt x="4762" y="2982912"/>
                </a:lnTo>
                <a:lnTo>
                  <a:pt x="0" y="2940050"/>
                </a:lnTo>
                <a:lnTo>
                  <a:pt x="0" y="209549"/>
                </a:lnTo>
                <a:lnTo>
                  <a:pt x="4762" y="166687"/>
                </a:lnTo>
                <a:lnTo>
                  <a:pt x="19050" y="128587"/>
                </a:lnTo>
                <a:lnTo>
                  <a:pt x="41275" y="92074"/>
                </a:lnTo>
                <a:lnTo>
                  <a:pt x="44450" y="90487"/>
                </a:lnTo>
                <a:lnTo>
                  <a:pt x="71437" y="60324"/>
                </a:lnTo>
                <a:lnTo>
                  <a:pt x="88900" y="49212"/>
                </a:lnTo>
                <a:lnTo>
                  <a:pt x="88900" y="49212"/>
                </a:lnTo>
                <a:lnTo>
                  <a:pt x="106362" y="34925"/>
                </a:lnTo>
                <a:lnTo>
                  <a:pt x="131762" y="25400"/>
                </a:lnTo>
                <a:lnTo>
                  <a:pt x="131762" y="25400"/>
                </a:lnTo>
                <a:lnTo>
                  <a:pt x="146049" y="15875"/>
                </a:lnTo>
                <a:lnTo>
                  <a:pt x="174625" y="9525"/>
                </a:lnTo>
                <a:lnTo>
                  <a:pt x="192087" y="4762"/>
                </a:lnTo>
                <a:lnTo>
                  <a:pt x="217487" y="3175"/>
                </a:lnTo>
                <a:close/>
              </a:path>
            </a:pathLst>
          </a:custGeom>
          <a:solidFill>
            <a:srgbClr val="2F82BB"/>
          </a:solidFill>
          <a:ln w="25400" cap="flat" cmpd="sng" algn="ctr">
            <a:noFill/>
            <a:prstDash val="solid"/>
          </a:ln>
          <a:effectLst/>
        </p:spPr>
        <p:txBody>
          <a:bodyPr lIns="96417" tIns="48208" rIns="96417" bIns="48208" anchor="ctr"/>
          <a:lstStyle/>
          <a:p>
            <a:pPr algn="ctr">
              <a:lnSpc>
                <a:spcPct val="130000"/>
              </a:lnSpc>
              <a:defRPr/>
            </a:pPr>
            <a:endParaRPr lang="zh-CN" altLang="en-US" sz="2000" kern="0">
              <a:solidFill>
                <a:sysClr val="window" lastClr="FFFFFF"/>
              </a:solidFill>
              <a:ea typeface="微软雅黑" panose="020B0503020204020204" pitchFamily="34" charset="-122"/>
              <a:cs typeface="Arial" charset="0"/>
            </a:endParaRPr>
          </a:p>
        </p:txBody>
      </p:sp>
      <p:sp>
        <p:nvSpPr>
          <p:cNvPr id="24" name="Freeform 107"/>
          <p:cNvSpPr>
            <a:spLocks/>
          </p:cNvSpPr>
          <p:nvPr/>
        </p:nvSpPr>
        <p:spPr bwMode="auto">
          <a:xfrm rot="5400000">
            <a:off x="2510805" y="2630859"/>
            <a:ext cx="466725" cy="1495425"/>
          </a:xfrm>
          <a:custGeom>
            <a:avLst/>
            <a:gdLst>
              <a:gd name="T0" fmla="*/ 0 w 378"/>
              <a:gd name="T1" fmla="*/ 0 h 1119"/>
              <a:gd name="T2" fmla="*/ 260 w 378"/>
              <a:gd name="T3" fmla="*/ 37 h 1119"/>
              <a:gd name="T4" fmla="*/ 285 w 378"/>
              <a:gd name="T5" fmla="*/ 42 h 1119"/>
              <a:gd name="T6" fmla="*/ 306 w 378"/>
              <a:gd name="T7" fmla="*/ 50 h 1119"/>
              <a:gd name="T8" fmla="*/ 327 w 378"/>
              <a:gd name="T9" fmla="*/ 60 h 1119"/>
              <a:gd name="T10" fmla="*/ 344 w 378"/>
              <a:gd name="T11" fmla="*/ 72 h 1119"/>
              <a:gd name="T12" fmla="*/ 358 w 378"/>
              <a:gd name="T13" fmla="*/ 86 h 1119"/>
              <a:gd name="T14" fmla="*/ 369 w 378"/>
              <a:gd name="T15" fmla="*/ 101 h 1119"/>
              <a:gd name="T16" fmla="*/ 376 w 378"/>
              <a:gd name="T17" fmla="*/ 119 h 1119"/>
              <a:gd name="T18" fmla="*/ 378 w 378"/>
              <a:gd name="T19" fmla="*/ 140 h 1119"/>
              <a:gd name="T20" fmla="*/ 378 w 378"/>
              <a:gd name="T21" fmla="*/ 968 h 1119"/>
              <a:gd name="T22" fmla="*/ 376 w 378"/>
              <a:gd name="T23" fmla="*/ 988 h 1119"/>
              <a:gd name="T24" fmla="*/ 369 w 378"/>
              <a:gd name="T25" fmla="*/ 1007 h 1119"/>
              <a:gd name="T26" fmla="*/ 359 w 378"/>
              <a:gd name="T27" fmla="*/ 1022 h 1119"/>
              <a:gd name="T28" fmla="*/ 345 w 378"/>
              <a:gd name="T29" fmla="*/ 1036 h 1119"/>
              <a:gd name="T30" fmla="*/ 328 w 378"/>
              <a:gd name="T31" fmla="*/ 1048 h 1119"/>
              <a:gd name="T32" fmla="*/ 307 w 378"/>
              <a:gd name="T33" fmla="*/ 1058 h 1119"/>
              <a:gd name="T34" fmla="*/ 285 w 378"/>
              <a:gd name="T35" fmla="*/ 1066 h 1119"/>
              <a:gd name="T36" fmla="*/ 260 w 378"/>
              <a:gd name="T37" fmla="*/ 1071 h 1119"/>
              <a:gd name="T38" fmla="*/ 0 w 378"/>
              <a:gd name="T39" fmla="*/ 1119 h 1119"/>
              <a:gd name="T40" fmla="*/ 0 w 378"/>
              <a:gd name="T41" fmla="*/ 0 h 1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378" h="1119">
                <a:moveTo>
                  <a:pt x="0" y="0"/>
                </a:moveTo>
                <a:lnTo>
                  <a:pt x="260" y="37"/>
                </a:lnTo>
                <a:lnTo>
                  <a:pt x="285" y="42"/>
                </a:lnTo>
                <a:lnTo>
                  <a:pt x="306" y="50"/>
                </a:lnTo>
                <a:lnTo>
                  <a:pt x="327" y="60"/>
                </a:lnTo>
                <a:lnTo>
                  <a:pt x="344" y="72"/>
                </a:lnTo>
                <a:lnTo>
                  <a:pt x="358" y="86"/>
                </a:lnTo>
                <a:lnTo>
                  <a:pt x="369" y="101"/>
                </a:lnTo>
                <a:lnTo>
                  <a:pt x="376" y="119"/>
                </a:lnTo>
                <a:lnTo>
                  <a:pt x="378" y="140"/>
                </a:lnTo>
                <a:lnTo>
                  <a:pt x="378" y="968"/>
                </a:lnTo>
                <a:lnTo>
                  <a:pt x="376" y="988"/>
                </a:lnTo>
                <a:lnTo>
                  <a:pt x="369" y="1007"/>
                </a:lnTo>
                <a:lnTo>
                  <a:pt x="359" y="1022"/>
                </a:lnTo>
                <a:lnTo>
                  <a:pt x="345" y="1036"/>
                </a:lnTo>
                <a:lnTo>
                  <a:pt x="328" y="1048"/>
                </a:lnTo>
                <a:lnTo>
                  <a:pt x="307" y="1058"/>
                </a:lnTo>
                <a:lnTo>
                  <a:pt x="285" y="1066"/>
                </a:lnTo>
                <a:lnTo>
                  <a:pt x="260" y="1071"/>
                </a:lnTo>
                <a:lnTo>
                  <a:pt x="0" y="1119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 w="0">
            <a:noFill/>
            <a:prstDash val="solid"/>
            <a:round/>
            <a:headEnd/>
            <a:tailEnd/>
          </a:ln>
          <a:effectLst>
            <a:outerShdw blurRad="2540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600" kern="0">
              <a:solidFill>
                <a:sysClr val="windowText" lastClr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5" name="TextBox 81"/>
          <p:cNvSpPr txBox="1">
            <a:spLocks noChangeArrowheads="1"/>
          </p:cNvSpPr>
          <p:nvPr/>
        </p:nvSpPr>
        <p:spPr bwMode="auto">
          <a:xfrm>
            <a:off x="2447037" y="3073201"/>
            <a:ext cx="684803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5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24</a:t>
            </a:r>
            <a:endParaRPr lang="ru-RU" sz="35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Box 82"/>
          <p:cNvSpPr txBox="1">
            <a:spLocks noChangeArrowheads="1"/>
          </p:cNvSpPr>
          <p:nvPr/>
        </p:nvSpPr>
        <p:spPr bwMode="auto">
          <a:xfrm>
            <a:off x="450354" y="3649265"/>
            <a:ext cx="32575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Модельные библиотеки</a:t>
            </a:r>
            <a:endParaRPr lang="ru-RU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Round Same Side Corner Rectangle 94"/>
          <p:cNvSpPr/>
          <p:nvPr/>
        </p:nvSpPr>
        <p:spPr>
          <a:xfrm rot="5400000" flipH="1">
            <a:off x="1449784" y="4422030"/>
            <a:ext cx="323850" cy="2451100"/>
          </a:xfrm>
          <a:prstGeom prst="round2SameRect">
            <a:avLst/>
          </a:prstGeom>
          <a:solidFill>
            <a:srgbClr val="2F82B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ker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2828380" y="5521473"/>
            <a:ext cx="774571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5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27 574</a:t>
            </a:r>
            <a:endParaRPr lang="ru-RU" sz="15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600472" y="5450730"/>
            <a:ext cx="281940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700" b="1" dirty="0" smtClean="0">
                <a:solidFill>
                  <a:schemeClr val="bg1"/>
                </a:solidFill>
              </a:rPr>
              <a:t>Детей и подростков</a:t>
            </a:r>
            <a:endParaRPr lang="ru-RU" sz="1700" b="1" dirty="0">
              <a:solidFill>
                <a:schemeClr val="bg1"/>
              </a:solidFill>
            </a:endParaRPr>
          </a:p>
        </p:txBody>
      </p:sp>
      <p:sp>
        <p:nvSpPr>
          <p:cNvPr id="44" name="Freeform 107"/>
          <p:cNvSpPr>
            <a:spLocks/>
          </p:cNvSpPr>
          <p:nvPr/>
        </p:nvSpPr>
        <p:spPr bwMode="auto">
          <a:xfrm rot="5400000">
            <a:off x="2494062" y="3789956"/>
            <a:ext cx="466725" cy="1495425"/>
          </a:xfrm>
          <a:custGeom>
            <a:avLst/>
            <a:gdLst>
              <a:gd name="T0" fmla="*/ 0 w 378"/>
              <a:gd name="T1" fmla="*/ 0 h 1119"/>
              <a:gd name="T2" fmla="*/ 260 w 378"/>
              <a:gd name="T3" fmla="*/ 37 h 1119"/>
              <a:gd name="T4" fmla="*/ 285 w 378"/>
              <a:gd name="T5" fmla="*/ 42 h 1119"/>
              <a:gd name="T6" fmla="*/ 306 w 378"/>
              <a:gd name="T7" fmla="*/ 50 h 1119"/>
              <a:gd name="T8" fmla="*/ 327 w 378"/>
              <a:gd name="T9" fmla="*/ 60 h 1119"/>
              <a:gd name="T10" fmla="*/ 344 w 378"/>
              <a:gd name="T11" fmla="*/ 72 h 1119"/>
              <a:gd name="T12" fmla="*/ 358 w 378"/>
              <a:gd name="T13" fmla="*/ 86 h 1119"/>
              <a:gd name="T14" fmla="*/ 369 w 378"/>
              <a:gd name="T15" fmla="*/ 101 h 1119"/>
              <a:gd name="T16" fmla="*/ 376 w 378"/>
              <a:gd name="T17" fmla="*/ 119 h 1119"/>
              <a:gd name="T18" fmla="*/ 378 w 378"/>
              <a:gd name="T19" fmla="*/ 140 h 1119"/>
              <a:gd name="T20" fmla="*/ 378 w 378"/>
              <a:gd name="T21" fmla="*/ 968 h 1119"/>
              <a:gd name="T22" fmla="*/ 376 w 378"/>
              <a:gd name="T23" fmla="*/ 988 h 1119"/>
              <a:gd name="T24" fmla="*/ 369 w 378"/>
              <a:gd name="T25" fmla="*/ 1007 h 1119"/>
              <a:gd name="T26" fmla="*/ 359 w 378"/>
              <a:gd name="T27" fmla="*/ 1022 h 1119"/>
              <a:gd name="T28" fmla="*/ 345 w 378"/>
              <a:gd name="T29" fmla="*/ 1036 h 1119"/>
              <a:gd name="T30" fmla="*/ 328 w 378"/>
              <a:gd name="T31" fmla="*/ 1048 h 1119"/>
              <a:gd name="T32" fmla="*/ 307 w 378"/>
              <a:gd name="T33" fmla="*/ 1058 h 1119"/>
              <a:gd name="T34" fmla="*/ 285 w 378"/>
              <a:gd name="T35" fmla="*/ 1066 h 1119"/>
              <a:gd name="T36" fmla="*/ 260 w 378"/>
              <a:gd name="T37" fmla="*/ 1071 h 1119"/>
              <a:gd name="T38" fmla="*/ 0 w 378"/>
              <a:gd name="T39" fmla="*/ 1119 h 1119"/>
              <a:gd name="T40" fmla="*/ 0 w 378"/>
              <a:gd name="T41" fmla="*/ 0 h 1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378" h="1119">
                <a:moveTo>
                  <a:pt x="0" y="0"/>
                </a:moveTo>
                <a:lnTo>
                  <a:pt x="260" y="37"/>
                </a:lnTo>
                <a:lnTo>
                  <a:pt x="285" y="42"/>
                </a:lnTo>
                <a:lnTo>
                  <a:pt x="306" y="50"/>
                </a:lnTo>
                <a:lnTo>
                  <a:pt x="327" y="60"/>
                </a:lnTo>
                <a:lnTo>
                  <a:pt x="344" y="72"/>
                </a:lnTo>
                <a:lnTo>
                  <a:pt x="358" y="86"/>
                </a:lnTo>
                <a:lnTo>
                  <a:pt x="369" y="101"/>
                </a:lnTo>
                <a:lnTo>
                  <a:pt x="376" y="119"/>
                </a:lnTo>
                <a:lnTo>
                  <a:pt x="378" y="140"/>
                </a:lnTo>
                <a:lnTo>
                  <a:pt x="378" y="968"/>
                </a:lnTo>
                <a:lnTo>
                  <a:pt x="376" y="988"/>
                </a:lnTo>
                <a:lnTo>
                  <a:pt x="369" y="1007"/>
                </a:lnTo>
                <a:lnTo>
                  <a:pt x="359" y="1022"/>
                </a:lnTo>
                <a:lnTo>
                  <a:pt x="345" y="1036"/>
                </a:lnTo>
                <a:lnTo>
                  <a:pt x="328" y="1048"/>
                </a:lnTo>
                <a:lnTo>
                  <a:pt x="307" y="1058"/>
                </a:lnTo>
                <a:lnTo>
                  <a:pt x="285" y="1066"/>
                </a:lnTo>
                <a:lnTo>
                  <a:pt x="260" y="1071"/>
                </a:lnTo>
                <a:lnTo>
                  <a:pt x="0" y="1119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 w="0">
            <a:noFill/>
            <a:prstDash val="solid"/>
            <a:round/>
            <a:headEnd/>
            <a:tailEnd/>
          </a:ln>
          <a:effectLst>
            <a:outerShdw blurRad="2540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600" kern="0">
              <a:solidFill>
                <a:sysClr val="windowText" lastClr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45" name="TextBox 81"/>
          <p:cNvSpPr txBox="1">
            <a:spLocks noChangeArrowheads="1"/>
          </p:cNvSpPr>
          <p:nvPr/>
        </p:nvSpPr>
        <p:spPr bwMode="auto">
          <a:xfrm>
            <a:off x="2051720" y="4225329"/>
            <a:ext cx="1423788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500" b="1" dirty="0" smtClean="0">
                <a:solidFill>
                  <a:schemeClr val="bg1"/>
                </a:solidFill>
              </a:rPr>
              <a:t>64 031</a:t>
            </a:r>
            <a:endParaRPr lang="ru-RU" sz="3500" b="1" dirty="0">
              <a:solidFill>
                <a:schemeClr val="bg1"/>
              </a:solidFill>
            </a:endParaRPr>
          </a:p>
        </p:txBody>
      </p:sp>
      <p:sp>
        <p:nvSpPr>
          <p:cNvPr id="46" name="TextBox 82"/>
          <p:cNvSpPr txBox="1">
            <a:spLocks noChangeArrowheads="1"/>
          </p:cNvSpPr>
          <p:nvPr/>
        </p:nvSpPr>
        <p:spPr bwMode="auto">
          <a:xfrm>
            <a:off x="539552" y="4833331"/>
            <a:ext cx="32575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Читателей библиотек</a:t>
            </a:r>
            <a:endParaRPr lang="ru-RU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Donut 92"/>
          <p:cNvSpPr/>
          <p:nvPr/>
        </p:nvSpPr>
        <p:spPr>
          <a:xfrm flipH="1">
            <a:off x="2699792" y="5233441"/>
            <a:ext cx="1006475" cy="931863"/>
          </a:xfrm>
          <a:prstGeom prst="donut">
            <a:avLst>
              <a:gd name="adj" fmla="val 19079"/>
            </a:avLst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kern="0">
              <a:solidFill>
                <a:sysClr val="windowText" lastClr="000000"/>
              </a:solidFill>
              <a:latin typeface="Arial"/>
              <a:ea typeface="微软雅黑"/>
              <a:cs typeface="+mn-cs"/>
            </a:endParaRPr>
          </a:p>
        </p:txBody>
      </p:sp>
      <p:pic>
        <p:nvPicPr>
          <p:cNvPr id="2050" name="Picture 2" descr="C:\Users\саня\Desktop\коллегия_26.11\cLZ-3T_B7d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1196752"/>
            <a:ext cx="5292080" cy="3526676"/>
          </a:xfrm>
          <a:prstGeom prst="rect">
            <a:avLst/>
          </a:prstGeom>
          <a:noFill/>
        </p:spPr>
      </p:pic>
      <p:pic>
        <p:nvPicPr>
          <p:cNvPr id="2052" name="Picture 4" descr="C:\Users\саня\Desktop\коллегия_26.11\04Qf_nk_fYQ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88000" y="4723428"/>
            <a:ext cx="2572365" cy="1450975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</p:pic>
      <p:pic>
        <p:nvPicPr>
          <p:cNvPr id="2053" name="Picture 5" descr="C:\Users\саня\Desktop\коллегия_26.11\xm7MLxg38-c.jpg"/>
          <p:cNvPicPr>
            <a:picLocks noChangeAspect="1" noChangeArrowheads="1"/>
          </p:cNvPicPr>
          <p:nvPr/>
        </p:nvPicPr>
        <p:blipFill>
          <a:blip r:embed="rId6" cstate="print"/>
          <a:srcRect t="25533"/>
          <a:stretch>
            <a:fillRect/>
          </a:stretch>
        </p:blipFill>
        <p:spPr bwMode="auto">
          <a:xfrm>
            <a:off x="6516000" y="4723428"/>
            <a:ext cx="2596954" cy="145080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</p:pic>
      <p:sp>
        <p:nvSpPr>
          <p:cNvPr id="47" name="Прямоугольник 46"/>
          <p:cNvSpPr/>
          <p:nvPr/>
        </p:nvSpPr>
        <p:spPr>
          <a:xfrm>
            <a:off x="144016" y="1268760"/>
            <a:ext cx="385192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МКУК «</a:t>
            </a:r>
            <a:r>
              <a:rPr lang="ru-RU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Старооскольская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централизованная</a:t>
            </a:r>
          </a:p>
          <a:p>
            <a:pPr algn="ctr">
              <a:lnSpc>
                <a:spcPts val="2000"/>
              </a:lnSpc>
            </a:pP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библиотечная система»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7584" y="6418203"/>
            <a:ext cx="788436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 smtClean="0">
                <a:latin typeface="Arial" pitchFamily="34" charset="0"/>
                <a:cs typeface="Arial" pitchFamily="34" charset="0"/>
              </a:rPr>
              <a:t>УПРАВЛЕНИЕ КУЛЬТУРЫ АДМИНИСТРАЦИИ СТАРООСКОЛЬСКОГО ГОРОДСКОГО ОКРУГА</a:t>
            </a:r>
            <a:endParaRPr lang="ru-RU" sz="13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2" descr="C:\РАБОТА\АРХИВ\МАТЕРИАЛЫ\лого\logo9-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6353944"/>
            <a:ext cx="482352" cy="482352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0" y="0"/>
            <a:ext cx="9144000" cy="1124744"/>
          </a:xfrm>
          <a:prstGeom prst="rect">
            <a:avLst/>
          </a:prstGeom>
          <a:solidFill>
            <a:srgbClr val="2F82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文本框 2"/>
          <p:cNvSpPr txBox="1"/>
          <p:nvPr/>
        </p:nvSpPr>
        <p:spPr>
          <a:xfrm>
            <a:off x="0" y="116632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zh-CN" sz="2700" b="1" dirty="0" smtClean="0">
                <a:solidFill>
                  <a:schemeClr val="bg1"/>
                </a:solidFill>
                <a:latin typeface="Arial" pitchFamily="34" charset="0"/>
                <a:ea typeface="Kozuka Gothic Pr6N M" panose="020B0700000000000000" pitchFamily="34" charset="-128"/>
                <a:cs typeface="Arial" pitchFamily="34" charset="0"/>
              </a:rPr>
              <a:t>ПРОЕКТ «СОЗДАНИЕ МОДЕЛЬНЫХ МУНИЦИПАЛЬНЫХ БИБЛИОТЕК»</a:t>
            </a:r>
          </a:p>
        </p:txBody>
      </p:sp>
      <p:sp>
        <p:nvSpPr>
          <p:cNvPr id="30" name="任意多边形 11"/>
          <p:cNvSpPr/>
          <p:nvPr/>
        </p:nvSpPr>
        <p:spPr>
          <a:xfrm>
            <a:off x="0" y="1196752"/>
            <a:ext cx="2771799" cy="1008111"/>
          </a:xfrm>
          <a:custGeom>
            <a:avLst/>
            <a:gdLst>
              <a:gd name="connsiteX0" fmla="*/ 0 w 4457700"/>
              <a:gd name="connsiteY0" fmla="*/ 0 h 1528764"/>
              <a:gd name="connsiteX1" fmla="*/ 3693318 w 4457700"/>
              <a:gd name="connsiteY1" fmla="*/ 0 h 1528764"/>
              <a:gd name="connsiteX2" fmla="*/ 4457700 w 4457700"/>
              <a:gd name="connsiteY2" fmla="*/ 764382 h 1528764"/>
              <a:gd name="connsiteX3" fmla="*/ 4457699 w 4457700"/>
              <a:gd name="connsiteY3" fmla="*/ 764382 h 1528764"/>
              <a:gd name="connsiteX4" fmla="*/ 3693317 w 4457700"/>
              <a:gd name="connsiteY4" fmla="*/ 1528764 h 1528764"/>
              <a:gd name="connsiteX5" fmla="*/ 0 w 4457700"/>
              <a:gd name="connsiteY5" fmla="*/ 1528764 h 1528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57700" h="1528764">
                <a:moveTo>
                  <a:pt x="0" y="0"/>
                </a:moveTo>
                <a:lnTo>
                  <a:pt x="3693318" y="0"/>
                </a:lnTo>
                <a:cubicBezTo>
                  <a:pt x="4115475" y="0"/>
                  <a:pt x="4457700" y="342225"/>
                  <a:pt x="4457700" y="764382"/>
                </a:cubicBezTo>
                <a:lnTo>
                  <a:pt x="4457699" y="764382"/>
                </a:lnTo>
                <a:cubicBezTo>
                  <a:pt x="4457699" y="1186539"/>
                  <a:pt x="4115474" y="1528764"/>
                  <a:pt x="3693317" y="1528764"/>
                </a:cubicBezTo>
                <a:lnTo>
                  <a:pt x="0" y="1528764"/>
                </a:lnTo>
                <a:close/>
              </a:path>
            </a:pathLst>
          </a:custGeom>
          <a:solidFill>
            <a:srgbClr val="2F82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000"/>
              </a:lnSpc>
            </a:pPr>
            <a:endParaRPr lang="ru-RU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-468560" y="1268760"/>
            <a:ext cx="345638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5 125,0 </a:t>
            </a:r>
          </a:p>
          <a:p>
            <a:pPr algn="ctr">
              <a:lnSpc>
                <a:spcPts val="2000"/>
              </a:lnSpc>
            </a:pP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тыс. рублей</a:t>
            </a:r>
            <a:endParaRPr lang="ru-RU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3491880" y="1209526"/>
            <a:ext cx="64442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МКУК «</a:t>
            </a:r>
            <a:r>
              <a:rPr lang="ru-RU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Старооскольская</a:t>
            </a:r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ЦБС»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Модельная библиотека №14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имени Митрополита </a:t>
            </a:r>
            <a:r>
              <a:rPr lang="ru-RU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Макария</a:t>
            </a:r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(Булгакова)</a:t>
            </a:r>
            <a:endParaRPr lang="ru-RU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Rectangle 1310"/>
          <p:cNvSpPr>
            <a:spLocks noChangeArrowheads="1"/>
          </p:cNvSpPr>
          <p:nvPr/>
        </p:nvSpPr>
        <p:spPr bwMode="auto">
          <a:xfrm>
            <a:off x="179512" y="3933056"/>
            <a:ext cx="433387" cy="360363"/>
          </a:xfrm>
          <a:prstGeom prst="rect">
            <a:avLst/>
          </a:prstGeom>
          <a:solidFill>
            <a:srgbClr val="32101C"/>
          </a:solidFill>
          <a:ln w="9525">
            <a:solidFill>
              <a:srgbClr val="F3F3F6"/>
            </a:solidFill>
            <a:miter lim="800000"/>
            <a:headEnd/>
            <a:tailEnd/>
          </a:ln>
        </p:spPr>
        <p:txBody>
          <a:bodyPr/>
          <a:lstStyle/>
          <a:p>
            <a:endParaRPr lang="zh-CN" alt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Rectangle 1317"/>
          <p:cNvSpPr>
            <a:spLocks noChangeArrowheads="1"/>
          </p:cNvSpPr>
          <p:nvPr/>
        </p:nvSpPr>
        <p:spPr bwMode="auto">
          <a:xfrm>
            <a:off x="179512" y="4797152"/>
            <a:ext cx="433387" cy="360363"/>
          </a:xfrm>
          <a:prstGeom prst="rect">
            <a:avLst/>
          </a:prstGeom>
          <a:solidFill>
            <a:srgbClr val="E66C27"/>
          </a:solidFill>
          <a:ln w="9525">
            <a:solidFill>
              <a:srgbClr val="F3F3F6"/>
            </a:solidFill>
            <a:miter lim="800000"/>
            <a:headEnd/>
            <a:tailEnd/>
          </a:ln>
        </p:spPr>
        <p:txBody>
          <a:bodyPr/>
          <a:lstStyle/>
          <a:p>
            <a:endParaRPr lang="zh-CN" alt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6" name="Rectangle 1304"/>
          <p:cNvSpPr>
            <a:spLocks noChangeArrowheads="1"/>
          </p:cNvSpPr>
          <p:nvPr/>
        </p:nvSpPr>
        <p:spPr bwMode="auto">
          <a:xfrm>
            <a:off x="179512" y="2420565"/>
            <a:ext cx="431800" cy="360363"/>
          </a:xfrm>
          <a:prstGeom prst="rect">
            <a:avLst/>
          </a:prstGeom>
          <a:solidFill>
            <a:srgbClr val="69B7A9"/>
          </a:solidFill>
          <a:ln w="9525">
            <a:solidFill>
              <a:srgbClr val="F3F3F6"/>
            </a:solidFill>
            <a:miter lim="800000"/>
            <a:headEnd/>
            <a:tailEnd/>
          </a:ln>
        </p:spPr>
        <p:txBody>
          <a:bodyPr/>
          <a:lstStyle/>
          <a:p>
            <a:endParaRPr lang="zh-CN" alt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Прямоугольник 14"/>
          <p:cNvSpPr>
            <a:spLocks noChangeArrowheads="1"/>
          </p:cNvSpPr>
          <p:nvPr/>
        </p:nvSpPr>
        <p:spPr bwMode="auto">
          <a:xfrm>
            <a:off x="683568" y="2341329"/>
            <a:ext cx="324036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Закупка компьютерного оборудования и программного обеспечения, мебели, </a:t>
            </a:r>
          </a:p>
          <a:p>
            <a:pPr>
              <a:lnSpc>
                <a:spcPts val="1800"/>
              </a:lnSpc>
            </a:pPr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оборудования для людей с ограниченными возможностями здоровья</a:t>
            </a:r>
            <a:endParaRPr lang="ru-RU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Прямоугольник 16"/>
          <p:cNvSpPr>
            <a:spLocks noChangeArrowheads="1"/>
          </p:cNvSpPr>
          <p:nvPr/>
        </p:nvSpPr>
        <p:spPr bwMode="auto">
          <a:xfrm>
            <a:off x="683568" y="3967048"/>
            <a:ext cx="3600400" cy="326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Пополнение книжного фонда</a:t>
            </a:r>
            <a:endParaRPr lang="ru-RU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Прямоугольник 18"/>
          <p:cNvSpPr>
            <a:spLocks noChangeArrowheads="1"/>
          </p:cNvSpPr>
          <p:nvPr/>
        </p:nvSpPr>
        <p:spPr bwMode="auto">
          <a:xfrm>
            <a:off x="755576" y="4725144"/>
            <a:ext cx="2771800" cy="788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Доступ к Национальной</a:t>
            </a:r>
          </a:p>
          <a:p>
            <a:pPr>
              <a:lnSpc>
                <a:spcPts val="1800"/>
              </a:lnSpc>
            </a:pPr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Электронной библиотеке, к сети </a:t>
            </a:r>
            <a:r>
              <a:rPr lang="en-US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Wi-Fi</a:t>
            </a:r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317"/>
          <p:cNvSpPr>
            <a:spLocks noChangeArrowheads="1"/>
          </p:cNvSpPr>
          <p:nvPr/>
        </p:nvSpPr>
        <p:spPr bwMode="auto">
          <a:xfrm>
            <a:off x="179512" y="5680108"/>
            <a:ext cx="433387" cy="360363"/>
          </a:xfrm>
          <a:prstGeom prst="rect">
            <a:avLst/>
          </a:prstGeom>
          <a:solidFill>
            <a:srgbClr val="92D050"/>
          </a:solidFill>
          <a:ln w="9525">
            <a:solidFill>
              <a:srgbClr val="F3F3F6"/>
            </a:solidFill>
            <a:miter lim="800000"/>
            <a:headEnd/>
            <a:tailEnd/>
          </a:ln>
        </p:spPr>
        <p:txBody>
          <a:bodyPr/>
          <a:lstStyle/>
          <a:p>
            <a:endParaRPr lang="zh-CN" alt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Прямоугольник 16"/>
          <p:cNvSpPr>
            <a:spLocks noChangeArrowheads="1"/>
          </p:cNvSpPr>
          <p:nvPr/>
        </p:nvSpPr>
        <p:spPr bwMode="auto">
          <a:xfrm>
            <a:off x="683568" y="5608100"/>
            <a:ext cx="3600400" cy="557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Повышение квалификации библиотечных сотрудников</a:t>
            </a:r>
            <a:endParaRPr lang="ru-RU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саня\Desktop\коллегия_26.11\PJAraTqEjeI.jpg"/>
          <p:cNvPicPr>
            <a:picLocks noChangeAspect="1" noChangeArrowheads="1"/>
          </p:cNvPicPr>
          <p:nvPr/>
        </p:nvPicPr>
        <p:blipFill>
          <a:blip r:embed="rId4" cstate="print"/>
          <a:srcRect l="10256" r="5128"/>
          <a:stretch>
            <a:fillRect/>
          </a:stretch>
        </p:blipFill>
        <p:spPr bwMode="auto">
          <a:xfrm>
            <a:off x="3995936" y="2186862"/>
            <a:ext cx="2376264" cy="2106234"/>
          </a:xfrm>
          <a:prstGeom prst="rect">
            <a:avLst/>
          </a:prstGeom>
          <a:noFill/>
        </p:spPr>
      </p:pic>
      <p:pic>
        <p:nvPicPr>
          <p:cNvPr id="1027" name="Picture 3" descr="C:\Users\саня\Desktop\коллегия_26.11\D7iT3tfznUY.jpg"/>
          <p:cNvPicPr>
            <a:picLocks noChangeAspect="1" noChangeArrowheads="1"/>
          </p:cNvPicPr>
          <p:nvPr/>
        </p:nvPicPr>
        <p:blipFill>
          <a:blip r:embed="rId5" cstate="print"/>
          <a:srcRect t="20002" b="21991"/>
          <a:stretch>
            <a:fillRect/>
          </a:stretch>
        </p:blipFill>
        <p:spPr bwMode="auto">
          <a:xfrm>
            <a:off x="6438504" y="2186862"/>
            <a:ext cx="2670000" cy="2088232"/>
          </a:xfrm>
          <a:prstGeom prst="rect">
            <a:avLst/>
          </a:prstGeom>
          <a:noFill/>
        </p:spPr>
      </p:pic>
      <p:pic>
        <p:nvPicPr>
          <p:cNvPr id="1028" name="Picture 4" descr="C:\Users\саня\Desktop\коллегия_26.11\912ec4b86f334b70d2ea29d2e070f236.jpg"/>
          <p:cNvPicPr>
            <a:picLocks noChangeAspect="1" noChangeArrowheads="1"/>
          </p:cNvPicPr>
          <p:nvPr/>
        </p:nvPicPr>
        <p:blipFill>
          <a:blip r:embed="rId6" cstate="print"/>
          <a:srcRect l="13275" r="2551"/>
          <a:stretch>
            <a:fillRect/>
          </a:stretch>
        </p:blipFill>
        <p:spPr bwMode="auto">
          <a:xfrm>
            <a:off x="3995936" y="4355107"/>
            <a:ext cx="2376264" cy="1882004"/>
          </a:xfrm>
          <a:prstGeom prst="rect">
            <a:avLst/>
          </a:prstGeom>
          <a:noFill/>
        </p:spPr>
      </p:pic>
      <p:pic>
        <p:nvPicPr>
          <p:cNvPr id="1029" name="Picture 5" descr="C:\Users\саня\Desktop\коллегия_26.11\85e1d1cc2022cce0fb4593a4db9be0a2.jpg"/>
          <p:cNvPicPr>
            <a:picLocks noChangeAspect="1" noChangeArrowheads="1"/>
          </p:cNvPicPr>
          <p:nvPr/>
        </p:nvPicPr>
        <p:blipFill>
          <a:blip r:embed="rId7" cstate="print"/>
          <a:srcRect l="5091" r="5819"/>
          <a:stretch>
            <a:fillRect/>
          </a:stretch>
        </p:blipFill>
        <p:spPr bwMode="auto">
          <a:xfrm>
            <a:off x="6444208" y="4332217"/>
            <a:ext cx="2615339" cy="19048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2956</TotalTime>
  <Words>1596</Words>
  <Application>Microsoft Office PowerPoint</Application>
  <PresentationFormat>Экран (4:3)</PresentationFormat>
  <Paragraphs>360</Paragraphs>
  <Slides>28</Slides>
  <Notes>25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зам</dc:creator>
  <cp:lastModifiedBy>OLGA</cp:lastModifiedBy>
  <cp:revision>346</cp:revision>
  <cp:lastPrinted>2019-11-14T14:04:10Z</cp:lastPrinted>
  <dcterms:created xsi:type="dcterms:W3CDTF">2018-09-11T12:26:42Z</dcterms:created>
  <dcterms:modified xsi:type="dcterms:W3CDTF">2019-11-26T06:50:18Z</dcterms:modified>
</cp:coreProperties>
</file>